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6" r:id="rId7"/>
    <p:sldId id="261" r:id="rId8"/>
    <p:sldId id="262" r:id="rId9"/>
    <p:sldId id="263" r:id="rId10"/>
    <p:sldId id="274" r:id="rId11"/>
    <p:sldId id="264" r:id="rId12"/>
    <p:sldId id="265" r:id="rId13"/>
    <p:sldId id="267" r:id="rId14"/>
    <p:sldId id="268" r:id="rId15"/>
    <p:sldId id="269" r:id="rId16"/>
    <p:sldId id="270" r:id="rId17"/>
    <p:sldId id="271" r:id="rId18"/>
    <p:sldId id="272" r:id="rId19"/>
    <p:sldId id="27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2" d="100"/>
          <a:sy n="62" d="100"/>
        </p:scale>
        <p:origin x="82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jpg>
</file>

<file path=ppt/media/image5.jpg>
</file>

<file path=ppt/media/image6.jpg>
</file>

<file path=ppt/media/image7.webp>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4/20/2024</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web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49717-705D-4C79-6718-B6BA7801E11A}"/>
              </a:ext>
            </a:extLst>
          </p:cNvPr>
          <p:cNvSpPr>
            <a:spLocks noGrp="1"/>
          </p:cNvSpPr>
          <p:nvPr>
            <p:ph type="ctrTitle"/>
          </p:nvPr>
        </p:nvSpPr>
        <p:spPr>
          <a:xfrm>
            <a:off x="1972763" y="2280863"/>
            <a:ext cx="8915399" cy="654978"/>
          </a:xfrm>
        </p:spPr>
        <p:txBody>
          <a:bodyPr>
            <a:normAutofit/>
          </a:bodyPr>
          <a:lstStyle/>
          <a:p>
            <a:r>
              <a:rPr lang="en-IN" sz="2800" dirty="0">
                <a:latin typeface="Times New Roman" panose="02020603050405020304" pitchFamily="18" charset="0"/>
                <a:cs typeface="Times New Roman" panose="02020603050405020304" pitchFamily="18" charset="0"/>
              </a:rPr>
              <a:t>CUSTOMER RELATIONSHIP MANAGAMENT SYSTEM</a:t>
            </a:r>
          </a:p>
        </p:txBody>
      </p:sp>
      <p:sp>
        <p:nvSpPr>
          <p:cNvPr id="3" name="Subtitle 2">
            <a:extLst>
              <a:ext uri="{FF2B5EF4-FFF2-40B4-BE49-F238E27FC236}">
                <a16:creationId xmlns:a16="http://schemas.microsoft.com/office/drawing/2014/main" id="{AC96EBA3-6D49-3F7D-98A3-3D7B591AB68A}"/>
              </a:ext>
            </a:extLst>
          </p:cNvPr>
          <p:cNvSpPr>
            <a:spLocks noGrp="1"/>
          </p:cNvSpPr>
          <p:nvPr>
            <p:ph type="subTitle" idx="1"/>
          </p:nvPr>
        </p:nvSpPr>
        <p:spPr>
          <a:xfrm>
            <a:off x="1972762" y="2912724"/>
            <a:ext cx="8915399" cy="3429000"/>
          </a:xfrm>
        </p:spPr>
        <p:txBody>
          <a:bodyPr/>
          <a:lstStyle/>
          <a:p>
            <a:r>
              <a:rPr lang="en-US" sz="1800" b="1" dirty="0">
                <a:solidFill>
                  <a:srgbClr val="002060"/>
                </a:solidFill>
                <a:latin typeface="Times New Roman" panose="02020603050405020304" pitchFamily="18" charset="0"/>
                <a:cs typeface="Times New Roman" panose="02020603050405020304" pitchFamily="18" charset="0"/>
              </a:rPr>
              <a:t>A comprehensive overview of our CRM system development journey</a:t>
            </a:r>
            <a:endParaRPr lang="en-IN" sz="1800" b="1" dirty="0">
              <a:solidFill>
                <a:srgbClr val="002060"/>
              </a:solidFill>
              <a:latin typeface="Times New Roman" panose="02020603050405020304" pitchFamily="18" charset="0"/>
              <a:cs typeface="Times New Roman" panose="02020603050405020304" pitchFamily="18" charset="0"/>
            </a:endParaRPr>
          </a:p>
          <a:p>
            <a:endParaRPr lang="en-IN" dirty="0"/>
          </a:p>
          <a:p>
            <a:endParaRPr lang="en-IN" dirty="0"/>
          </a:p>
          <a:p>
            <a:r>
              <a:rPr lang="en-IN" dirty="0">
                <a:solidFill>
                  <a:schemeClr val="tx1">
                    <a:lumMod val="75000"/>
                    <a:lumOff val="25000"/>
                  </a:schemeClr>
                </a:solidFill>
              </a:rPr>
              <a:t>BY:</a:t>
            </a:r>
          </a:p>
          <a:p>
            <a:r>
              <a:rPr lang="en-IN" dirty="0">
                <a:solidFill>
                  <a:schemeClr val="tx1">
                    <a:lumMod val="75000"/>
                    <a:lumOff val="25000"/>
                  </a:schemeClr>
                </a:solidFill>
              </a:rPr>
              <a:t>P. Vasanthi</a:t>
            </a:r>
          </a:p>
          <a:p>
            <a:r>
              <a:rPr lang="en-IN" dirty="0">
                <a:solidFill>
                  <a:schemeClr val="tx1">
                    <a:lumMod val="75000"/>
                    <a:lumOff val="25000"/>
                  </a:schemeClr>
                </a:solidFill>
              </a:rPr>
              <a:t>D. Ganesh</a:t>
            </a:r>
          </a:p>
          <a:p>
            <a:r>
              <a:rPr lang="en-IN" dirty="0">
                <a:solidFill>
                  <a:schemeClr val="tx1">
                    <a:lumMod val="75000"/>
                    <a:lumOff val="25000"/>
                  </a:schemeClr>
                </a:solidFill>
              </a:rPr>
              <a:t>N. Venkata Ravi Kumar</a:t>
            </a:r>
          </a:p>
          <a:p>
            <a:r>
              <a:rPr lang="en-IN" dirty="0">
                <a:solidFill>
                  <a:schemeClr val="tx1">
                    <a:lumMod val="75000"/>
                    <a:lumOff val="25000"/>
                  </a:schemeClr>
                </a:solidFill>
              </a:rPr>
              <a:t>K. Nivas Reddy</a:t>
            </a:r>
          </a:p>
        </p:txBody>
      </p:sp>
      <p:sp>
        <p:nvSpPr>
          <p:cNvPr id="4" name="TextBox 3">
            <a:extLst>
              <a:ext uri="{FF2B5EF4-FFF2-40B4-BE49-F238E27FC236}">
                <a16:creationId xmlns:a16="http://schemas.microsoft.com/office/drawing/2014/main" id="{46390931-EE88-7D17-23A9-D9089B26ECA3}"/>
              </a:ext>
            </a:extLst>
          </p:cNvPr>
          <p:cNvSpPr txBox="1"/>
          <p:nvPr/>
        </p:nvSpPr>
        <p:spPr>
          <a:xfrm>
            <a:off x="195209" y="-154112"/>
            <a:ext cx="1221745" cy="646331"/>
          </a:xfrm>
          <a:prstGeom prst="rect">
            <a:avLst/>
          </a:prstGeom>
          <a:noFill/>
        </p:spPr>
        <p:txBody>
          <a:bodyPr wrap="none" rtlCol="0">
            <a:spAutoFit/>
          </a:bodyPr>
          <a:lstStyle/>
          <a:p>
            <a:r>
              <a:rPr lang="en-US" dirty="0">
                <a:solidFill>
                  <a:srgbClr val="FFFFFF"/>
                </a:solidFill>
              </a:rPr>
              <a:t>COAPPS.AI</a:t>
            </a:r>
          </a:p>
          <a:p>
            <a:r>
              <a:rPr lang="en-IN" dirty="0">
                <a:solidFill>
                  <a:schemeClr val="accent1"/>
                </a:solidFill>
              </a:rPr>
              <a:t>COAPPS.AI</a:t>
            </a:r>
          </a:p>
        </p:txBody>
      </p:sp>
    </p:spTree>
    <p:extLst>
      <p:ext uri="{BB962C8B-B14F-4D97-AF65-F5344CB8AC3E}">
        <p14:creationId xmlns:p14="http://schemas.microsoft.com/office/powerpoint/2010/main" val="868210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EC7F12-0307-7152-899A-7696BD191D2B}"/>
              </a:ext>
            </a:extLst>
          </p:cNvPr>
          <p:cNvSpPr>
            <a:spLocks noGrp="1"/>
          </p:cNvSpPr>
          <p:nvPr>
            <p:ph idx="1"/>
          </p:nvPr>
        </p:nvSpPr>
        <p:spPr>
          <a:xfrm>
            <a:off x="2455334" y="1161914"/>
            <a:ext cx="5825637" cy="4252567"/>
          </a:xfrm>
        </p:spPr>
        <p:txBody>
          <a:bodyPr>
            <a:normAutofit fontScale="92500" lnSpcReduction="10000"/>
          </a:bodyPr>
          <a:lstStyle/>
          <a:p>
            <a:pPr marL="0" indent="0">
              <a:lnSpc>
                <a:spcPct val="150000"/>
              </a:lnSpc>
              <a:buNone/>
            </a:pPr>
            <a:r>
              <a:rPr lang="en-US" sz="1400" dirty="0">
                <a:solidFill>
                  <a:schemeClr val="tx1"/>
                </a:solidFill>
                <a:effectLst/>
                <a:latin typeface="+mj-lt"/>
                <a:ea typeface="Times New Roman" panose="02020603050405020304" pitchFamily="18" charset="0"/>
              </a:rPr>
              <a:t>Express.js is a minimalist web application framework for Node.js, designed to make building web applications and APIs easier and faster.</a:t>
            </a:r>
          </a:p>
          <a:p>
            <a:pPr>
              <a:lnSpc>
                <a:spcPct val="150000"/>
              </a:lnSpc>
              <a:buFont typeface="Arial" panose="020B0604020202020204" pitchFamily="34" charset="0"/>
              <a:buChar char="•"/>
            </a:pPr>
            <a:r>
              <a:rPr lang="en-US" sz="1400" dirty="0">
                <a:solidFill>
                  <a:schemeClr val="tx1"/>
                </a:solidFill>
                <a:effectLst/>
                <a:latin typeface="+mj-lt"/>
                <a:ea typeface="Times New Roman" panose="02020603050405020304" pitchFamily="18" charset="0"/>
              </a:rPr>
              <a:t>Express.js simplifies the process of handling HTTP requests and responses by providing a set of intuitive methods and middleware functions. These allow developers to define routes for different HTTP methods (such as GET, POST, PUT, DELETE) and handle incoming requests accordingly.</a:t>
            </a:r>
          </a:p>
          <a:p>
            <a:pPr>
              <a:lnSpc>
                <a:spcPct val="150000"/>
              </a:lnSpc>
              <a:buFont typeface="Arial" panose="020B0604020202020204" pitchFamily="34" charset="0"/>
              <a:buChar char="•"/>
            </a:pPr>
            <a:r>
              <a:rPr lang="en-US" sz="1400" dirty="0">
                <a:solidFill>
                  <a:schemeClr val="tx1"/>
                </a:solidFill>
                <a:effectLst/>
                <a:latin typeface="+mj-lt"/>
                <a:ea typeface="Times New Roman" panose="02020603050405020304" pitchFamily="18" charset="0"/>
              </a:rPr>
              <a:t>Express.js also supports middleware, which are functions that have access to the request and response objects.</a:t>
            </a:r>
          </a:p>
          <a:p>
            <a:pPr>
              <a:lnSpc>
                <a:spcPct val="150000"/>
              </a:lnSpc>
              <a:buFont typeface="Arial" panose="020B0604020202020204" pitchFamily="34" charset="0"/>
              <a:buChar char="•"/>
            </a:pPr>
            <a:r>
              <a:rPr lang="en-US" sz="1400" dirty="0">
                <a:solidFill>
                  <a:schemeClr val="tx1"/>
                </a:solidFill>
                <a:effectLst/>
                <a:latin typeface="+mj-lt"/>
                <a:ea typeface="Times New Roman" panose="02020603050405020304" pitchFamily="18" charset="0"/>
              </a:rPr>
              <a:t>RESTful API Development: Express.js is well-suited for building RESTful APIs (Application Programming Interfaces) due to its routing capabilities and middleware support. Developers can define routes for handling API endpoints and use middleware to implement features like authentication, authorization, input validation, and more.</a:t>
            </a:r>
            <a:endParaRPr lang="en-IN" sz="1400" dirty="0">
              <a:solidFill>
                <a:schemeClr val="tx1"/>
              </a:solidFill>
              <a:effectLst/>
              <a:latin typeface="+mj-lt"/>
              <a:ea typeface="Times New Roman" panose="02020603050405020304" pitchFamily="18" charset="0"/>
            </a:endParaRPr>
          </a:p>
        </p:txBody>
      </p:sp>
      <p:sp>
        <p:nvSpPr>
          <p:cNvPr id="2" name="Title 1">
            <a:extLst>
              <a:ext uri="{FF2B5EF4-FFF2-40B4-BE49-F238E27FC236}">
                <a16:creationId xmlns:a16="http://schemas.microsoft.com/office/drawing/2014/main" id="{1A16ABD8-BA91-0ACA-259B-F049CBE3ED6E}"/>
              </a:ext>
            </a:extLst>
          </p:cNvPr>
          <p:cNvSpPr txBox="1">
            <a:spLocks/>
          </p:cNvSpPr>
          <p:nvPr/>
        </p:nvSpPr>
        <p:spPr>
          <a:xfrm>
            <a:off x="2459047" y="674297"/>
            <a:ext cx="8911687" cy="48761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2500" dirty="0"/>
              <a:t>Express.js</a:t>
            </a:r>
          </a:p>
        </p:txBody>
      </p:sp>
      <p:pic>
        <p:nvPicPr>
          <p:cNvPr id="7" name="Picture 6">
            <a:extLst>
              <a:ext uri="{FF2B5EF4-FFF2-40B4-BE49-F238E27FC236}">
                <a16:creationId xmlns:a16="http://schemas.microsoft.com/office/drawing/2014/main" id="{5DFFC8F7-357B-BB48-B7D7-276D68C2834C}"/>
              </a:ext>
            </a:extLst>
          </p:cNvPr>
          <p:cNvPicPr>
            <a:picLocks noChangeAspect="1"/>
          </p:cNvPicPr>
          <p:nvPr/>
        </p:nvPicPr>
        <p:blipFill>
          <a:blip r:embed="rId2"/>
          <a:stretch>
            <a:fillRect/>
          </a:stretch>
        </p:blipFill>
        <p:spPr>
          <a:xfrm>
            <a:off x="8585485" y="1933531"/>
            <a:ext cx="2480734" cy="27093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814913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EC7F12-0307-7152-899A-7696BD191D2B}"/>
              </a:ext>
            </a:extLst>
          </p:cNvPr>
          <p:cNvSpPr>
            <a:spLocks noGrp="1"/>
          </p:cNvSpPr>
          <p:nvPr>
            <p:ph idx="1"/>
          </p:nvPr>
        </p:nvSpPr>
        <p:spPr>
          <a:xfrm>
            <a:off x="2585499" y="1390122"/>
            <a:ext cx="8915400" cy="5256121"/>
          </a:xfrm>
        </p:spPr>
        <p:txBody>
          <a:bodyPr>
            <a:normAutofit/>
          </a:bodyPr>
          <a:lstStyle/>
          <a:p>
            <a:pPr marL="0" indent="0">
              <a:lnSpc>
                <a:spcPct val="150000"/>
              </a:lnSpc>
              <a:buNone/>
            </a:pPr>
            <a:r>
              <a:rPr lang="en-IN" sz="1600" b="1" dirty="0">
                <a:solidFill>
                  <a:schemeClr val="tx1"/>
                </a:solidFill>
                <a:latin typeface="+mj-lt"/>
              </a:rPr>
              <a:t>MySQL: </a:t>
            </a:r>
            <a:r>
              <a:rPr lang="en-US" sz="1400" dirty="0">
                <a:solidFill>
                  <a:schemeClr val="tx1"/>
                </a:solidFill>
                <a:effectLst/>
                <a:latin typeface="+mj-lt"/>
                <a:ea typeface="Times New Roman" panose="02020603050405020304" pitchFamily="18" charset="0"/>
              </a:rPr>
              <a:t>MySQL is an open-source relational database management system (RDBMS) that is widely used for managing structured data. </a:t>
            </a:r>
            <a:endParaRPr lang="en-IN" sz="1400" b="1" dirty="0">
              <a:solidFill>
                <a:schemeClr val="tx1"/>
              </a:solidFill>
              <a:latin typeface="+mj-lt"/>
            </a:endParaRPr>
          </a:p>
          <a:p>
            <a:pPr marL="0" indent="0">
              <a:buNone/>
            </a:pPr>
            <a:r>
              <a:rPr lang="en-IN" sz="1600" b="1" dirty="0">
                <a:solidFill>
                  <a:schemeClr val="tx1"/>
                </a:solidFill>
              </a:rPr>
              <a:t>Features of MySQL:</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Relational Database Management System (RDBMS): </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Open Source</a:t>
            </a:r>
            <a:endParaRPr lang="en-US" sz="1400" dirty="0">
              <a:solidFill>
                <a:schemeClr val="tx1"/>
              </a:solidFill>
              <a:latin typeface="+mj-lt"/>
              <a:ea typeface="Times New Roman" panose="02020603050405020304" pitchFamily="18" charset="0"/>
            </a:endParaRP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Client-Server Architecture</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SQL (Structured Query Language): </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Data Types</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Indexes and Keys</a:t>
            </a:r>
            <a:endParaRPr lang="en-US" sz="1400" dirty="0">
              <a:solidFill>
                <a:schemeClr val="tx1"/>
              </a:solidFill>
              <a:latin typeface="+mj-lt"/>
              <a:ea typeface="Times New Roman" panose="02020603050405020304" pitchFamily="18" charset="0"/>
            </a:endParaRP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Scalability and Replication</a:t>
            </a:r>
          </a:p>
        </p:txBody>
      </p:sp>
      <p:sp>
        <p:nvSpPr>
          <p:cNvPr id="4" name="Title 1">
            <a:extLst>
              <a:ext uri="{FF2B5EF4-FFF2-40B4-BE49-F238E27FC236}">
                <a16:creationId xmlns:a16="http://schemas.microsoft.com/office/drawing/2014/main" id="{3FF74930-48A0-806D-2002-48E91BEF2824}"/>
              </a:ext>
            </a:extLst>
          </p:cNvPr>
          <p:cNvSpPr txBox="1">
            <a:spLocks/>
          </p:cNvSpPr>
          <p:nvPr/>
        </p:nvSpPr>
        <p:spPr>
          <a:xfrm>
            <a:off x="2589212" y="756592"/>
            <a:ext cx="8911687" cy="7220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2500" dirty="0"/>
              <a:t>MySQL</a:t>
            </a:r>
          </a:p>
        </p:txBody>
      </p:sp>
    </p:spTree>
    <p:extLst>
      <p:ext uri="{BB962C8B-B14F-4D97-AF65-F5344CB8AC3E}">
        <p14:creationId xmlns:p14="http://schemas.microsoft.com/office/powerpoint/2010/main" val="3953041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A6FBD-8495-B17A-4AA2-E918F77AC3D4}"/>
              </a:ext>
            </a:extLst>
          </p:cNvPr>
          <p:cNvSpPr>
            <a:spLocks noGrp="1"/>
          </p:cNvSpPr>
          <p:nvPr>
            <p:ph type="title"/>
          </p:nvPr>
        </p:nvSpPr>
        <p:spPr>
          <a:xfrm>
            <a:off x="1691387" y="659302"/>
            <a:ext cx="8911687" cy="502046"/>
          </a:xfrm>
        </p:spPr>
        <p:txBody>
          <a:bodyPr>
            <a:normAutofit/>
          </a:bodyPr>
          <a:lstStyle/>
          <a:p>
            <a:r>
              <a:rPr lang="en-IN" sz="2500" b="1" dirty="0"/>
              <a:t>CRM FLOWCHART</a:t>
            </a:r>
          </a:p>
        </p:txBody>
      </p:sp>
      <p:pic>
        <p:nvPicPr>
          <p:cNvPr id="5" name="Content Placeholder 4">
            <a:extLst>
              <a:ext uri="{FF2B5EF4-FFF2-40B4-BE49-F238E27FC236}">
                <a16:creationId xmlns:a16="http://schemas.microsoft.com/office/drawing/2014/main" id="{8119DB57-52DC-D471-0D02-622F6646B0FB}"/>
              </a:ext>
            </a:extLst>
          </p:cNvPr>
          <p:cNvPicPr>
            <a:picLocks noGrp="1" noChangeAspect="1"/>
          </p:cNvPicPr>
          <p:nvPr>
            <p:ph idx="1"/>
          </p:nvPr>
        </p:nvPicPr>
        <p:blipFill>
          <a:blip r:embed="rId2"/>
          <a:stretch>
            <a:fillRect/>
          </a:stretch>
        </p:blipFill>
        <p:spPr>
          <a:xfrm>
            <a:off x="1691387" y="1280878"/>
            <a:ext cx="10010878" cy="5122529"/>
          </a:xfrm>
        </p:spPr>
      </p:pic>
    </p:spTree>
    <p:extLst>
      <p:ext uri="{BB962C8B-B14F-4D97-AF65-F5344CB8AC3E}">
        <p14:creationId xmlns:p14="http://schemas.microsoft.com/office/powerpoint/2010/main" val="33664940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A6FBD-8495-B17A-4AA2-E918F77AC3D4}"/>
              </a:ext>
            </a:extLst>
          </p:cNvPr>
          <p:cNvSpPr>
            <a:spLocks noGrp="1"/>
          </p:cNvSpPr>
          <p:nvPr>
            <p:ph type="title"/>
          </p:nvPr>
        </p:nvSpPr>
        <p:spPr>
          <a:xfrm>
            <a:off x="1691387" y="659302"/>
            <a:ext cx="8911687" cy="502046"/>
          </a:xfrm>
        </p:spPr>
        <p:txBody>
          <a:bodyPr>
            <a:normAutofit/>
          </a:bodyPr>
          <a:lstStyle/>
          <a:p>
            <a:r>
              <a:rPr lang="en-IN" sz="2500" b="1" dirty="0"/>
              <a:t>Sequence Diagram for Admin</a:t>
            </a:r>
          </a:p>
        </p:txBody>
      </p:sp>
      <p:pic>
        <p:nvPicPr>
          <p:cNvPr id="7" name="Content Placeholder 6">
            <a:extLst>
              <a:ext uri="{FF2B5EF4-FFF2-40B4-BE49-F238E27FC236}">
                <a16:creationId xmlns:a16="http://schemas.microsoft.com/office/drawing/2014/main" id="{6C3F84DB-05C9-1B60-A381-B785DA7CBACF}"/>
              </a:ext>
            </a:extLst>
          </p:cNvPr>
          <p:cNvPicPr>
            <a:picLocks noGrp="1" noChangeAspect="1"/>
          </p:cNvPicPr>
          <p:nvPr>
            <p:ph idx="1"/>
          </p:nvPr>
        </p:nvPicPr>
        <p:blipFill>
          <a:blip r:embed="rId2"/>
          <a:stretch>
            <a:fillRect/>
          </a:stretch>
        </p:blipFill>
        <p:spPr>
          <a:xfrm>
            <a:off x="1691387" y="1669013"/>
            <a:ext cx="8551948" cy="4529685"/>
          </a:xfrm>
        </p:spPr>
      </p:pic>
    </p:spTree>
    <p:extLst>
      <p:ext uri="{BB962C8B-B14F-4D97-AF65-F5344CB8AC3E}">
        <p14:creationId xmlns:p14="http://schemas.microsoft.com/office/powerpoint/2010/main" val="3434466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A6FBD-8495-B17A-4AA2-E918F77AC3D4}"/>
              </a:ext>
            </a:extLst>
          </p:cNvPr>
          <p:cNvSpPr>
            <a:spLocks noGrp="1"/>
          </p:cNvSpPr>
          <p:nvPr>
            <p:ph type="title"/>
          </p:nvPr>
        </p:nvSpPr>
        <p:spPr>
          <a:xfrm>
            <a:off x="1640156" y="700399"/>
            <a:ext cx="8911687" cy="502046"/>
          </a:xfrm>
        </p:spPr>
        <p:txBody>
          <a:bodyPr>
            <a:normAutofit/>
          </a:bodyPr>
          <a:lstStyle/>
          <a:p>
            <a:r>
              <a:rPr lang="en-IN" sz="2500" b="1" dirty="0"/>
              <a:t>Sequence Diagram for Customer</a:t>
            </a:r>
          </a:p>
        </p:txBody>
      </p:sp>
      <p:pic>
        <p:nvPicPr>
          <p:cNvPr id="6" name="Content Placeholder 5">
            <a:extLst>
              <a:ext uri="{FF2B5EF4-FFF2-40B4-BE49-F238E27FC236}">
                <a16:creationId xmlns:a16="http://schemas.microsoft.com/office/drawing/2014/main" id="{7F2A50F9-2ED7-3F6D-6F7A-B7B4591E9591}"/>
              </a:ext>
            </a:extLst>
          </p:cNvPr>
          <p:cNvPicPr>
            <a:picLocks noGrp="1" noChangeAspect="1"/>
          </p:cNvPicPr>
          <p:nvPr>
            <p:ph idx="1"/>
          </p:nvPr>
        </p:nvPicPr>
        <p:blipFill>
          <a:blip r:embed="rId2"/>
          <a:stretch>
            <a:fillRect/>
          </a:stretch>
        </p:blipFill>
        <p:spPr>
          <a:xfrm>
            <a:off x="1598920" y="1660989"/>
            <a:ext cx="7960406" cy="4167839"/>
          </a:xfrm>
        </p:spPr>
      </p:pic>
    </p:spTree>
    <p:extLst>
      <p:ext uri="{BB962C8B-B14F-4D97-AF65-F5344CB8AC3E}">
        <p14:creationId xmlns:p14="http://schemas.microsoft.com/office/powerpoint/2010/main" val="29044978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C8C99-F364-3C90-6C66-F799F658CDE2}"/>
              </a:ext>
            </a:extLst>
          </p:cNvPr>
          <p:cNvSpPr>
            <a:spLocks noGrp="1"/>
          </p:cNvSpPr>
          <p:nvPr>
            <p:ph type="title"/>
          </p:nvPr>
        </p:nvSpPr>
        <p:spPr>
          <a:xfrm>
            <a:off x="2592925" y="624110"/>
            <a:ext cx="8911687" cy="711530"/>
          </a:xfrm>
        </p:spPr>
        <p:txBody>
          <a:bodyPr/>
          <a:lstStyle/>
          <a:p>
            <a:r>
              <a:rPr lang="en-IN" dirty="0"/>
              <a:t>Output</a:t>
            </a:r>
          </a:p>
        </p:txBody>
      </p:sp>
      <p:pic>
        <p:nvPicPr>
          <p:cNvPr id="5" name="Content Placeholder 4">
            <a:extLst>
              <a:ext uri="{FF2B5EF4-FFF2-40B4-BE49-F238E27FC236}">
                <a16:creationId xmlns:a16="http://schemas.microsoft.com/office/drawing/2014/main" id="{2F8F3BDE-41AF-EBC5-FABD-766606A79F9D}"/>
              </a:ext>
            </a:extLst>
          </p:cNvPr>
          <p:cNvPicPr>
            <a:picLocks noGrp="1" noChangeAspect="1"/>
          </p:cNvPicPr>
          <p:nvPr>
            <p:ph idx="1"/>
          </p:nvPr>
        </p:nvPicPr>
        <p:blipFill>
          <a:blip r:embed="rId2"/>
          <a:stretch>
            <a:fillRect/>
          </a:stretch>
        </p:blipFill>
        <p:spPr>
          <a:xfrm>
            <a:off x="6832260" y="4351734"/>
            <a:ext cx="4160978" cy="1991284"/>
          </a:xfrm>
        </p:spPr>
      </p:pic>
      <p:pic>
        <p:nvPicPr>
          <p:cNvPr id="9" name="Picture 8">
            <a:extLst>
              <a:ext uri="{FF2B5EF4-FFF2-40B4-BE49-F238E27FC236}">
                <a16:creationId xmlns:a16="http://schemas.microsoft.com/office/drawing/2014/main" id="{6A076F81-5249-3EC1-1729-6C7444AB24FA}"/>
              </a:ext>
            </a:extLst>
          </p:cNvPr>
          <p:cNvPicPr>
            <a:picLocks noChangeAspect="1"/>
          </p:cNvPicPr>
          <p:nvPr/>
        </p:nvPicPr>
        <p:blipFill>
          <a:blip r:embed="rId3"/>
          <a:stretch>
            <a:fillRect/>
          </a:stretch>
        </p:blipFill>
        <p:spPr>
          <a:xfrm>
            <a:off x="2592926" y="4351734"/>
            <a:ext cx="4160978" cy="1991284"/>
          </a:xfrm>
          <a:prstGeom prst="rect">
            <a:avLst/>
          </a:prstGeom>
        </p:spPr>
      </p:pic>
      <p:pic>
        <p:nvPicPr>
          <p:cNvPr id="15" name="Picture 14">
            <a:extLst>
              <a:ext uri="{FF2B5EF4-FFF2-40B4-BE49-F238E27FC236}">
                <a16:creationId xmlns:a16="http://schemas.microsoft.com/office/drawing/2014/main" id="{71668BC1-FF49-C4FC-6FA5-7A3C031309B7}"/>
              </a:ext>
            </a:extLst>
          </p:cNvPr>
          <p:cNvPicPr>
            <a:picLocks noChangeAspect="1"/>
          </p:cNvPicPr>
          <p:nvPr/>
        </p:nvPicPr>
        <p:blipFill>
          <a:blip r:embed="rId4"/>
          <a:stretch>
            <a:fillRect/>
          </a:stretch>
        </p:blipFill>
        <p:spPr>
          <a:xfrm>
            <a:off x="2671281" y="1335640"/>
            <a:ext cx="4082623" cy="2347055"/>
          </a:xfrm>
          <a:prstGeom prst="rect">
            <a:avLst/>
          </a:prstGeom>
        </p:spPr>
      </p:pic>
      <p:pic>
        <p:nvPicPr>
          <p:cNvPr id="17" name="Picture 16">
            <a:extLst>
              <a:ext uri="{FF2B5EF4-FFF2-40B4-BE49-F238E27FC236}">
                <a16:creationId xmlns:a16="http://schemas.microsoft.com/office/drawing/2014/main" id="{D7B93D40-0544-8748-BBBC-33ED1D6EFC49}"/>
              </a:ext>
            </a:extLst>
          </p:cNvPr>
          <p:cNvPicPr>
            <a:picLocks noChangeAspect="1"/>
          </p:cNvPicPr>
          <p:nvPr/>
        </p:nvPicPr>
        <p:blipFill>
          <a:blip r:embed="rId5"/>
          <a:stretch>
            <a:fillRect/>
          </a:stretch>
        </p:blipFill>
        <p:spPr>
          <a:xfrm>
            <a:off x="6832261" y="1335640"/>
            <a:ext cx="4160978" cy="2347055"/>
          </a:xfrm>
          <a:prstGeom prst="rect">
            <a:avLst/>
          </a:prstGeom>
        </p:spPr>
      </p:pic>
      <p:sp>
        <p:nvSpPr>
          <p:cNvPr id="18" name="TextBox 17">
            <a:extLst>
              <a:ext uri="{FF2B5EF4-FFF2-40B4-BE49-F238E27FC236}">
                <a16:creationId xmlns:a16="http://schemas.microsoft.com/office/drawing/2014/main" id="{75D19607-0EAC-382B-22F7-B4092BCCB201}"/>
              </a:ext>
            </a:extLst>
          </p:cNvPr>
          <p:cNvSpPr txBox="1"/>
          <p:nvPr/>
        </p:nvSpPr>
        <p:spPr>
          <a:xfrm>
            <a:off x="4048308" y="3682695"/>
            <a:ext cx="1250214" cy="369332"/>
          </a:xfrm>
          <a:prstGeom prst="rect">
            <a:avLst/>
          </a:prstGeom>
          <a:noFill/>
        </p:spPr>
        <p:txBody>
          <a:bodyPr wrap="none" rtlCol="0">
            <a:spAutoFit/>
          </a:bodyPr>
          <a:lstStyle/>
          <a:p>
            <a:r>
              <a:rPr lang="en-IN" dirty="0"/>
              <a:t>Home Page</a:t>
            </a:r>
          </a:p>
        </p:txBody>
      </p:sp>
      <p:sp>
        <p:nvSpPr>
          <p:cNvPr id="19" name="TextBox 18">
            <a:extLst>
              <a:ext uri="{FF2B5EF4-FFF2-40B4-BE49-F238E27FC236}">
                <a16:creationId xmlns:a16="http://schemas.microsoft.com/office/drawing/2014/main" id="{5614D23E-4E5B-C9A6-E1DD-C316C448ECED}"/>
              </a:ext>
            </a:extLst>
          </p:cNvPr>
          <p:cNvSpPr txBox="1"/>
          <p:nvPr/>
        </p:nvSpPr>
        <p:spPr>
          <a:xfrm>
            <a:off x="8265486" y="3647882"/>
            <a:ext cx="1325684" cy="369332"/>
          </a:xfrm>
          <a:prstGeom prst="rect">
            <a:avLst/>
          </a:prstGeom>
          <a:noFill/>
        </p:spPr>
        <p:txBody>
          <a:bodyPr wrap="none" rtlCol="0">
            <a:spAutoFit/>
          </a:bodyPr>
          <a:lstStyle/>
          <a:p>
            <a:r>
              <a:rPr lang="en-IN" dirty="0"/>
              <a:t>Signup page</a:t>
            </a:r>
          </a:p>
        </p:txBody>
      </p:sp>
      <p:sp>
        <p:nvSpPr>
          <p:cNvPr id="20" name="TextBox 19">
            <a:extLst>
              <a:ext uri="{FF2B5EF4-FFF2-40B4-BE49-F238E27FC236}">
                <a16:creationId xmlns:a16="http://schemas.microsoft.com/office/drawing/2014/main" id="{B3713F4C-E45E-5441-14CE-04D7DD4D89A5}"/>
              </a:ext>
            </a:extLst>
          </p:cNvPr>
          <p:cNvSpPr txBox="1"/>
          <p:nvPr/>
        </p:nvSpPr>
        <p:spPr>
          <a:xfrm>
            <a:off x="4045207" y="6329457"/>
            <a:ext cx="1854547" cy="369332"/>
          </a:xfrm>
          <a:prstGeom prst="rect">
            <a:avLst/>
          </a:prstGeom>
          <a:noFill/>
        </p:spPr>
        <p:txBody>
          <a:bodyPr wrap="none" rtlCol="0">
            <a:spAutoFit/>
          </a:bodyPr>
          <a:lstStyle/>
          <a:p>
            <a:r>
              <a:rPr lang="en-IN" dirty="0"/>
              <a:t>Admin Login Page</a:t>
            </a:r>
          </a:p>
        </p:txBody>
      </p:sp>
      <p:sp>
        <p:nvSpPr>
          <p:cNvPr id="21" name="TextBox 20">
            <a:extLst>
              <a:ext uri="{FF2B5EF4-FFF2-40B4-BE49-F238E27FC236}">
                <a16:creationId xmlns:a16="http://schemas.microsoft.com/office/drawing/2014/main" id="{1B7D2F7F-4862-89B6-EDA5-F1B76BED5E54}"/>
              </a:ext>
            </a:extLst>
          </p:cNvPr>
          <p:cNvSpPr txBox="1"/>
          <p:nvPr/>
        </p:nvSpPr>
        <p:spPr>
          <a:xfrm>
            <a:off x="8454209" y="6329456"/>
            <a:ext cx="2149499" cy="369332"/>
          </a:xfrm>
          <a:prstGeom prst="rect">
            <a:avLst/>
          </a:prstGeom>
          <a:noFill/>
        </p:spPr>
        <p:txBody>
          <a:bodyPr wrap="none" rtlCol="0">
            <a:spAutoFit/>
          </a:bodyPr>
          <a:lstStyle/>
          <a:p>
            <a:r>
              <a:rPr lang="en-IN" dirty="0"/>
              <a:t>Customer Login Page</a:t>
            </a:r>
          </a:p>
        </p:txBody>
      </p:sp>
    </p:spTree>
    <p:extLst>
      <p:ext uri="{BB962C8B-B14F-4D97-AF65-F5344CB8AC3E}">
        <p14:creationId xmlns:p14="http://schemas.microsoft.com/office/powerpoint/2010/main" val="1313365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996A10E-57DB-C1CF-920A-8C32F02FDE1E}"/>
              </a:ext>
            </a:extLst>
          </p:cNvPr>
          <p:cNvPicPr>
            <a:picLocks noChangeAspect="1"/>
          </p:cNvPicPr>
          <p:nvPr/>
        </p:nvPicPr>
        <p:blipFill>
          <a:blip r:embed="rId2"/>
          <a:stretch>
            <a:fillRect/>
          </a:stretch>
        </p:blipFill>
        <p:spPr>
          <a:xfrm>
            <a:off x="1452346" y="1929198"/>
            <a:ext cx="5003800" cy="2372164"/>
          </a:xfrm>
          <a:prstGeom prst="rect">
            <a:avLst/>
          </a:prstGeom>
        </p:spPr>
      </p:pic>
      <p:pic>
        <p:nvPicPr>
          <p:cNvPr id="7" name="Picture 6">
            <a:extLst>
              <a:ext uri="{FF2B5EF4-FFF2-40B4-BE49-F238E27FC236}">
                <a16:creationId xmlns:a16="http://schemas.microsoft.com/office/drawing/2014/main" id="{83137172-654D-E646-CA70-ACB5B37B04AD}"/>
              </a:ext>
            </a:extLst>
          </p:cNvPr>
          <p:cNvPicPr>
            <a:picLocks noChangeAspect="1"/>
          </p:cNvPicPr>
          <p:nvPr/>
        </p:nvPicPr>
        <p:blipFill>
          <a:blip r:embed="rId3"/>
          <a:stretch>
            <a:fillRect/>
          </a:stretch>
        </p:blipFill>
        <p:spPr>
          <a:xfrm>
            <a:off x="6803991" y="1929197"/>
            <a:ext cx="5121710" cy="2372163"/>
          </a:xfrm>
          <a:prstGeom prst="rect">
            <a:avLst/>
          </a:prstGeom>
        </p:spPr>
      </p:pic>
      <p:sp>
        <p:nvSpPr>
          <p:cNvPr id="10" name="TextBox 9">
            <a:extLst>
              <a:ext uri="{FF2B5EF4-FFF2-40B4-BE49-F238E27FC236}">
                <a16:creationId xmlns:a16="http://schemas.microsoft.com/office/drawing/2014/main" id="{1DC0CE1C-5ACB-1130-5B51-320EAA1CDBEF}"/>
              </a:ext>
            </a:extLst>
          </p:cNvPr>
          <p:cNvSpPr txBox="1"/>
          <p:nvPr/>
        </p:nvSpPr>
        <p:spPr>
          <a:xfrm>
            <a:off x="2926080" y="4379495"/>
            <a:ext cx="1869486" cy="369332"/>
          </a:xfrm>
          <a:prstGeom prst="rect">
            <a:avLst/>
          </a:prstGeom>
          <a:noFill/>
        </p:spPr>
        <p:txBody>
          <a:bodyPr wrap="none" rtlCol="0">
            <a:spAutoFit/>
          </a:bodyPr>
          <a:lstStyle/>
          <a:p>
            <a:r>
              <a:rPr lang="en-IN" dirty="0"/>
              <a:t>Admin Dashboard</a:t>
            </a:r>
          </a:p>
        </p:txBody>
      </p:sp>
      <p:sp>
        <p:nvSpPr>
          <p:cNvPr id="11" name="TextBox 10">
            <a:extLst>
              <a:ext uri="{FF2B5EF4-FFF2-40B4-BE49-F238E27FC236}">
                <a16:creationId xmlns:a16="http://schemas.microsoft.com/office/drawing/2014/main" id="{54679B74-AD70-3224-7145-6744CD790E5B}"/>
              </a:ext>
            </a:extLst>
          </p:cNvPr>
          <p:cNvSpPr txBox="1"/>
          <p:nvPr/>
        </p:nvSpPr>
        <p:spPr>
          <a:xfrm>
            <a:off x="8641882" y="4379495"/>
            <a:ext cx="2205091" cy="369332"/>
          </a:xfrm>
          <a:prstGeom prst="rect">
            <a:avLst/>
          </a:prstGeom>
          <a:noFill/>
        </p:spPr>
        <p:txBody>
          <a:bodyPr wrap="none" rtlCol="0">
            <a:spAutoFit/>
          </a:bodyPr>
          <a:lstStyle/>
          <a:p>
            <a:r>
              <a:rPr lang="en-IN" dirty="0"/>
              <a:t>Customer Ticket page</a:t>
            </a:r>
          </a:p>
        </p:txBody>
      </p:sp>
    </p:spTree>
    <p:extLst>
      <p:ext uri="{BB962C8B-B14F-4D97-AF65-F5344CB8AC3E}">
        <p14:creationId xmlns:p14="http://schemas.microsoft.com/office/powerpoint/2010/main" val="3967834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2BE01-4B13-69F8-DB9B-F99219FB2734}"/>
              </a:ext>
            </a:extLst>
          </p:cNvPr>
          <p:cNvSpPr>
            <a:spLocks noGrp="1"/>
          </p:cNvSpPr>
          <p:nvPr>
            <p:ph type="title"/>
          </p:nvPr>
        </p:nvSpPr>
        <p:spPr>
          <a:xfrm>
            <a:off x="2596638" y="762000"/>
            <a:ext cx="8911687" cy="598298"/>
          </a:xfrm>
        </p:spPr>
        <p:txBody>
          <a:bodyPr>
            <a:normAutofit/>
          </a:bodyPr>
          <a:lstStyle/>
          <a:p>
            <a:r>
              <a:rPr lang="en-IN" sz="2500" dirty="0"/>
              <a:t>Conclusion</a:t>
            </a:r>
          </a:p>
        </p:txBody>
      </p:sp>
      <p:sp>
        <p:nvSpPr>
          <p:cNvPr id="3" name="Content Placeholder 2">
            <a:extLst>
              <a:ext uri="{FF2B5EF4-FFF2-40B4-BE49-F238E27FC236}">
                <a16:creationId xmlns:a16="http://schemas.microsoft.com/office/drawing/2014/main" id="{77D4FDEF-5203-69C4-2EDA-F0B9C9FDC801}"/>
              </a:ext>
            </a:extLst>
          </p:cNvPr>
          <p:cNvSpPr>
            <a:spLocks noGrp="1"/>
          </p:cNvSpPr>
          <p:nvPr>
            <p:ph idx="1"/>
          </p:nvPr>
        </p:nvSpPr>
        <p:spPr>
          <a:xfrm>
            <a:off x="2589212" y="1222408"/>
            <a:ext cx="8915400" cy="1405289"/>
          </a:xfrm>
        </p:spPr>
        <p:txBody>
          <a:bodyPr/>
          <a:lstStyle/>
          <a:p>
            <a:pPr marL="0" indent="0">
              <a:lnSpc>
                <a:spcPct val="150000"/>
              </a:lnSpc>
              <a:buNone/>
            </a:pPr>
            <a:r>
              <a:rPr lang="en-US" sz="1400" dirty="0">
                <a:solidFill>
                  <a:schemeClr val="tx1"/>
                </a:solidFill>
                <a:effectLst/>
                <a:latin typeface="+mj-lt"/>
                <a:ea typeface="Times New Roman" panose="02020603050405020304" pitchFamily="18" charset="0"/>
              </a:rPr>
              <a:t>The objective of our project has been successfully realized through the development of a comprehensive Customer Relationship Management (CRM) system. Utilizing a combination of React.js, JavaScript, HTML, CSS, and Node.js, we have designed and implemented a robust solution tailored to meet the needs of modern businesses</a:t>
            </a:r>
          </a:p>
          <a:p>
            <a:pPr marL="0" indent="0">
              <a:buNone/>
            </a:pPr>
            <a:endParaRPr lang="en-IN" dirty="0">
              <a:solidFill>
                <a:schemeClr val="tx1"/>
              </a:solidFill>
            </a:endParaRPr>
          </a:p>
        </p:txBody>
      </p:sp>
      <p:sp>
        <p:nvSpPr>
          <p:cNvPr id="4" name="Title 1">
            <a:extLst>
              <a:ext uri="{FF2B5EF4-FFF2-40B4-BE49-F238E27FC236}">
                <a16:creationId xmlns:a16="http://schemas.microsoft.com/office/drawing/2014/main" id="{0E8DF9E2-32A7-FE3A-84C6-1E98E6B0968F}"/>
              </a:ext>
            </a:extLst>
          </p:cNvPr>
          <p:cNvSpPr txBox="1">
            <a:spLocks/>
          </p:cNvSpPr>
          <p:nvPr/>
        </p:nvSpPr>
        <p:spPr>
          <a:xfrm>
            <a:off x="2591068" y="2328548"/>
            <a:ext cx="8911687" cy="598298"/>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2500" dirty="0"/>
              <a:t>Future Enhancement</a:t>
            </a:r>
          </a:p>
        </p:txBody>
      </p:sp>
      <p:sp>
        <p:nvSpPr>
          <p:cNvPr id="5" name="Content Placeholder 2">
            <a:extLst>
              <a:ext uri="{FF2B5EF4-FFF2-40B4-BE49-F238E27FC236}">
                <a16:creationId xmlns:a16="http://schemas.microsoft.com/office/drawing/2014/main" id="{4E88536B-D594-C97E-FE5C-DB5E385F4849}"/>
              </a:ext>
            </a:extLst>
          </p:cNvPr>
          <p:cNvSpPr txBox="1">
            <a:spLocks/>
          </p:cNvSpPr>
          <p:nvPr/>
        </p:nvSpPr>
        <p:spPr>
          <a:xfrm>
            <a:off x="2596638" y="2799347"/>
            <a:ext cx="8915400" cy="328542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nSpc>
                <a:spcPct val="150000"/>
              </a:lnSpc>
              <a:buFont typeface="Arial" panose="020B0604020202020204" pitchFamily="34" charset="0"/>
              <a:buChar char="•"/>
            </a:pPr>
            <a:r>
              <a:rPr lang="en-US" sz="1400" dirty="0">
                <a:solidFill>
                  <a:schemeClr val="tx1"/>
                </a:solidFill>
                <a:effectLst/>
                <a:latin typeface="+mj-lt"/>
                <a:ea typeface="Times New Roman" panose="02020603050405020304" pitchFamily="18" charset="0"/>
              </a:rPr>
              <a:t>Enhancing CRM systems with AI capabilities for predictive analytics, personalized recommendations, and automated customer interactions to improve sales forecasting, marketing campaigns, and customer service efficiency.</a:t>
            </a:r>
          </a:p>
          <a:p>
            <a:pPr>
              <a:lnSpc>
                <a:spcPct val="150000"/>
              </a:lnSpc>
              <a:buFont typeface="Arial" panose="020B0604020202020204" pitchFamily="34" charset="0"/>
              <a:buChar char="•"/>
            </a:pPr>
            <a:r>
              <a:rPr lang="en-US" sz="1400" dirty="0">
                <a:solidFill>
                  <a:schemeClr val="tx1"/>
                </a:solidFill>
                <a:effectLst/>
                <a:latin typeface="+mj-lt"/>
                <a:ea typeface="Times New Roman" panose="02020603050405020304" pitchFamily="18" charset="0"/>
              </a:rPr>
              <a:t>Implementing voice recognition and natural language processing (NLP) capabilities to enable voice-controlled CRM interactions, voice search, and voice-based customer support, catering to the growing trend of voice-first technology.</a:t>
            </a:r>
          </a:p>
          <a:p>
            <a:pPr>
              <a:lnSpc>
                <a:spcPct val="150000"/>
              </a:lnSpc>
              <a:buFont typeface="Arial" panose="020B0604020202020204" pitchFamily="34" charset="0"/>
              <a:buChar char="•"/>
            </a:pPr>
            <a:r>
              <a:rPr lang="en-US" sz="1400" dirty="0">
                <a:solidFill>
                  <a:schemeClr val="tx1"/>
                </a:solidFill>
                <a:effectLst/>
                <a:latin typeface="+mj-lt"/>
                <a:ea typeface="Times New Roman" panose="02020603050405020304" pitchFamily="18" charset="0"/>
              </a:rPr>
              <a:t>Integrating CRM with various communication channels such as social media, messaging apps, and IoT devices to provide seamless customer experiences across multiple touchpoints and channels.</a:t>
            </a:r>
            <a:endParaRPr lang="en-IN" sz="1400" dirty="0">
              <a:solidFill>
                <a:schemeClr val="tx1"/>
              </a:solidFill>
              <a:effectLst/>
              <a:latin typeface="+mj-lt"/>
              <a:ea typeface="Times New Roman" panose="02020603050405020304" pitchFamily="18" charset="0"/>
            </a:endParaRPr>
          </a:p>
          <a:p>
            <a:pPr>
              <a:buFont typeface="Arial" panose="020B0604020202020204" pitchFamily="34" charset="0"/>
              <a:buChar char="•"/>
            </a:pPr>
            <a:endParaRPr lang="en-US" sz="1800" dirty="0">
              <a:effectLst/>
              <a:latin typeface="Times New Roman" panose="02020603050405020304" pitchFamily="18" charset="0"/>
              <a:ea typeface="Times New Roman" panose="02020603050405020304" pitchFamily="18" charset="0"/>
            </a:endParaRPr>
          </a:p>
          <a:p>
            <a:pPr>
              <a:buFont typeface="Arial" panose="020B0604020202020204" pitchFamily="34" charset="0"/>
              <a:buChar char="•"/>
            </a:pPr>
            <a:endParaRPr lang="en-IN" dirty="0">
              <a:solidFill>
                <a:schemeClr val="tx1"/>
              </a:solidFill>
            </a:endParaRPr>
          </a:p>
        </p:txBody>
      </p:sp>
    </p:spTree>
    <p:extLst>
      <p:ext uri="{BB962C8B-B14F-4D97-AF65-F5344CB8AC3E}">
        <p14:creationId xmlns:p14="http://schemas.microsoft.com/office/powerpoint/2010/main" val="3407414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79B5DC6-E9D0-05CD-76A5-C72DA43889DF}"/>
              </a:ext>
            </a:extLst>
          </p:cNvPr>
          <p:cNvSpPr txBox="1"/>
          <p:nvPr/>
        </p:nvSpPr>
        <p:spPr>
          <a:xfrm>
            <a:off x="4803006" y="3051208"/>
            <a:ext cx="2083071" cy="630942"/>
          </a:xfrm>
          <a:prstGeom prst="rect">
            <a:avLst/>
          </a:prstGeom>
          <a:noFill/>
        </p:spPr>
        <p:txBody>
          <a:bodyPr wrap="none" rtlCol="0">
            <a:spAutoFit/>
          </a:bodyPr>
          <a:lstStyle/>
          <a:p>
            <a:r>
              <a:rPr lang="en-IN" sz="3500" dirty="0"/>
              <a:t>QUERIES ?</a:t>
            </a:r>
          </a:p>
        </p:txBody>
      </p:sp>
    </p:spTree>
    <p:extLst>
      <p:ext uri="{BB962C8B-B14F-4D97-AF65-F5344CB8AC3E}">
        <p14:creationId xmlns:p14="http://schemas.microsoft.com/office/powerpoint/2010/main" val="40030934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79B5DC6-E9D0-05CD-76A5-C72DA43889DF}"/>
              </a:ext>
            </a:extLst>
          </p:cNvPr>
          <p:cNvSpPr txBox="1"/>
          <p:nvPr/>
        </p:nvSpPr>
        <p:spPr>
          <a:xfrm>
            <a:off x="4803006" y="3051208"/>
            <a:ext cx="2353465" cy="630942"/>
          </a:xfrm>
          <a:prstGeom prst="rect">
            <a:avLst/>
          </a:prstGeom>
          <a:noFill/>
        </p:spPr>
        <p:txBody>
          <a:bodyPr wrap="none" rtlCol="0">
            <a:spAutoFit/>
          </a:bodyPr>
          <a:lstStyle/>
          <a:p>
            <a:r>
              <a:rPr lang="en-IN" sz="3500" dirty="0"/>
              <a:t>THANK YOU</a:t>
            </a:r>
          </a:p>
        </p:txBody>
      </p:sp>
    </p:spTree>
    <p:extLst>
      <p:ext uri="{BB962C8B-B14F-4D97-AF65-F5344CB8AC3E}">
        <p14:creationId xmlns:p14="http://schemas.microsoft.com/office/powerpoint/2010/main" val="1563275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A7351-BDE5-307F-AFC4-BC78F9D70A46}"/>
              </a:ext>
            </a:extLst>
          </p:cNvPr>
          <p:cNvSpPr>
            <a:spLocks noGrp="1"/>
          </p:cNvSpPr>
          <p:nvPr>
            <p:ph type="title"/>
          </p:nvPr>
        </p:nvSpPr>
        <p:spPr>
          <a:xfrm>
            <a:off x="1767279" y="710679"/>
            <a:ext cx="8911687" cy="783450"/>
          </a:xfrm>
        </p:spPr>
        <p:txBody>
          <a:bodyPr/>
          <a:lstStyle/>
          <a:p>
            <a:r>
              <a:rPr lang="en-IN" dirty="0"/>
              <a:t>WHY CRM ?</a:t>
            </a:r>
          </a:p>
        </p:txBody>
      </p:sp>
      <p:sp>
        <p:nvSpPr>
          <p:cNvPr id="3" name="Content Placeholder 2">
            <a:extLst>
              <a:ext uri="{FF2B5EF4-FFF2-40B4-BE49-F238E27FC236}">
                <a16:creationId xmlns:a16="http://schemas.microsoft.com/office/drawing/2014/main" id="{8BFBE6BC-E2BB-DE00-F055-A0F73245813D}"/>
              </a:ext>
            </a:extLst>
          </p:cNvPr>
          <p:cNvSpPr>
            <a:spLocks noGrp="1"/>
          </p:cNvSpPr>
          <p:nvPr>
            <p:ph idx="1"/>
          </p:nvPr>
        </p:nvSpPr>
        <p:spPr>
          <a:xfrm>
            <a:off x="1767279" y="1286985"/>
            <a:ext cx="6390402" cy="3777622"/>
          </a:xfrm>
        </p:spPr>
        <p:txBody>
          <a:bodyPr>
            <a:normAutofit/>
          </a:bodyPr>
          <a:lstStyle/>
          <a:p>
            <a:pPr marL="0" indent="0" algn="just">
              <a:lnSpc>
                <a:spcPct val="150000"/>
              </a:lnSpc>
              <a:buNone/>
            </a:pPr>
            <a:r>
              <a:rPr lang="en-US" sz="1400" dirty="0">
                <a:solidFill>
                  <a:schemeClr val="tx1">
                    <a:lumMod val="95000"/>
                    <a:lumOff val="5000"/>
                  </a:schemeClr>
                </a:solidFill>
                <a:latin typeface="+mj-lt"/>
                <a:ea typeface="Verdana" panose="020B0604030504040204" pitchFamily="34" charset="0"/>
              </a:rPr>
              <a:t>A Customer Relationship Management (CRM) system is indispensable for businesses due to its multifaceted benefits.</a:t>
            </a:r>
          </a:p>
          <a:p>
            <a:pPr algn="just">
              <a:lnSpc>
                <a:spcPct val="150000"/>
              </a:lnSpc>
              <a:buFont typeface="Wingdings" panose="05000000000000000000" pitchFamily="2" charset="2"/>
              <a:buChar char="q"/>
            </a:pPr>
            <a:r>
              <a:rPr lang="en-US" sz="1400" dirty="0">
                <a:solidFill>
                  <a:schemeClr val="tx1">
                    <a:lumMod val="95000"/>
                    <a:lumOff val="5000"/>
                  </a:schemeClr>
                </a:solidFill>
              </a:rPr>
              <a:t>CRM systems provide a centralized platform to manage customer interactions, enabling businesses to better understand their customers' needs and preferences. This leads to more personalized and effective communication, fostering stronger relationships with customers.</a:t>
            </a:r>
          </a:p>
          <a:p>
            <a:pPr algn="just">
              <a:lnSpc>
                <a:spcPct val="150000"/>
              </a:lnSpc>
              <a:buFont typeface="Wingdings" panose="05000000000000000000" pitchFamily="2" charset="2"/>
              <a:buChar char="q"/>
            </a:pPr>
            <a:r>
              <a:rPr lang="en-US" sz="1400" dirty="0">
                <a:solidFill>
                  <a:schemeClr val="tx1">
                    <a:lumMod val="95000"/>
                    <a:lumOff val="5000"/>
                  </a:schemeClr>
                </a:solidFill>
              </a:rPr>
              <a:t>By tracking customer interactions and analyzing data, CRM systems help businesses identify sales opportunities, target marketing campaigns more effectively, and streamline the sales process. This can result in increased sales and revenue generation.</a:t>
            </a:r>
            <a:endParaRPr lang="en-IN" sz="1400" dirty="0">
              <a:solidFill>
                <a:schemeClr val="tx1">
                  <a:lumMod val="95000"/>
                  <a:lumOff val="5000"/>
                </a:schemeClr>
              </a:solidFill>
            </a:endParaRPr>
          </a:p>
        </p:txBody>
      </p:sp>
      <p:pic>
        <p:nvPicPr>
          <p:cNvPr id="5" name="Picture 4">
            <a:extLst>
              <a:ext uri="{FF2B5EF4-FFF2-40B4-BE49-F238E27FC236}">
                <a16:creationId xmlns:a16="http://schemas.microsoft.com/office/drawing/2014/main" id="{C6A70937-AA47-0E6E-391C-4F98D8608035}"/>
              </a:ext>
            </a:extLst>
          </p:cNvPr>
          <p:cNvPicPr>
            <a:picLocks noChangeAspect="1"/>
          </p:cNvPicPr>
          <p:nvPr/>
        </p:nvPicPr>
        <p:blipFill>
          <a:blip r:embed="rId2"/>
          <a:stretch>
            <a:fillRect/>
          </a:stretch>
        </p:blipFill>
        <p:spPr>
          <a:xfrm>
            <a:off x="8467724" y="1893160"/>
            <a:ext cx="3185310" cy="22702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009217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CDAFB-3269-6672-4CB1-A1894C08B78D}"/>
              </a:ext>
            </a:extLst>
          </p:cNvPr>
          <p:cNvSpPr>
            <a:spLocks noGrp="1"/>
          </p:cNvSpPr>
          <p:nvPr>
            <p:ph type="title"/>
          </p:nvPr>
        </p:nvSpPr>
        <p:spPr>
          <a:xfrm>
            <a:off x="2592925" y="624110"/>
            <a:ext cx="8911687" cy="629337"/>
          </a:xfrm>
        </p:spPr>
        <p:txBody>
          <a:bodyPr>
            <a:normAutofit/>
          </a:bodyPr>
          <a:lstStyle/>
          <a:p>
            <a:r>
              <a:rPr lang="en-IN" sz="2500" dirty="0"/>
              <a:t>Existing CRM</a:t>
            </a:r>
          </a:p>
        </p:txBody>
      </p:sp>
      <p:sp>
        <p:nvSpPr>
          <p:cNvPr id="3" name="Content Placeholder 2">
            <a:extLst>
              <a:ext uri="{FF2B5EF4-FFF2-40B4-BE49-F238E27FC236}">
                <a16:creationId xmlns:a16="http://schemas.microsoft.com/office/drawing/2014/main" id="{7E49EE74-D5AC-0896-E033-025623696EB4}"/>
              </a:ext>
            </a:extLst>
          </p:cNvPr>
          <p:cNvSpPr>
            <a:spLocks noGrp="1"/>
          </p:cNvSpPr>
          <p:nvPr>
            <p:ph idx="1"/>
          </p:nvPr>
        </p:nvSpPr>
        <p:spPr>
          <a:xfrm>
            <a:off x="2592925" y="1084757"/>
            <a:ext cx="8915400" cy="1714906"/>
          </a:xfrm>
        </p:spPr>
        <p:txBody>
          <a:bodyPr>
            <a:normAutofit/>
          </a:bodyPr>
          <a:lstStyle/>
          <a:p>
            <a:pPr>
              <a:lnSpc>
                <a:spcPct val="120000"/>
              </a:lnSpc>
              <a:buFont typeface="Arial" panose="020B0604020202020204" pitchFamily="34" charset="0"/>
              <a:buChar char="•"/>
            </a:pPr>
            <a:r>
              <a:rPr lang="en-US" sz="1400" spc="0" dirty="0">
                <a:solidFill>
                  <a:schemeClr val="tx1"/>
                </a:solidFill>
                <a:effectLst/>
                <a:latin typeface="+mj-lt"/>
                <a:ea typeface="Symbol" panose="05050102010706020507" pitchFamily="18" charset="2"/>
                <a:cs typeface="Symbol" panose="05050102010706020507" pitchFamily="18" charset="2"/>
              </a:rPr>
              <a:t>CRM systems often store basic contact details such as names, addresses, phone numbers, and email addresses. However, relying solely on this data may lead to incomplete customer profiles and limited insights into customer behavior and preferences.</a:t>
            </a:r>
          </a:p>
          <a:p>
            <a:pPr>
              <a:lnSpc>
                <a:spcPct val="120000"/>
              </a:lnSpc>
              <a:buFont typeface="Arial" panose="020B0604020202020204" pitchFamily="34" charset="0"/>
              <a:buChar char="•"/>
            </a:pPr>
            <a:r>
              <a:rPr lang="en-US" sz="1400" spc="0" dirty="0">
                <a:solidFill>
                  <a:schemeClr val="tx1"/>
                </a:solidFill>
                <a:effectLst/>
                <a:latin typeface="+mj-lt"/>
                <a:ea typeface="Arial MT"/>
                <a:cs typeface="Arial MT"/>
              </a:rPr>
              <a:t>Time-consuming analysis, difficulties in identifying trends.</a:t>
            </a:r>
          </a:p>
          <a:p>
            <a:pPr>
              <a:lnSpc>
                <a:spcPct val="120000"/>
              </a:lnSpc>
              <a:buFont typeface="Arial" panose="020B0604020202020204" pitchFamily="34" charset="0"/>
              <a:buChar char="•"/>
            </a:pPr>
            <a:r>
              <a:rPr lang="en-US" sz="1400" spc="0" dirty="0">
                <a:solidFill>
                  <a:schemeClr val="tx1"/>
                </a:solidFill>
                <a:effectLst/>
                <a:latin typeface="+mj-lt"/>
                <a:ea typeface="Arial MT"/>
                <a:cs typeface="Arial MT"/>
              </a:rPr>
              <a:t>Risk of data breaches, unauthorized access, and compliance violations.</a:t>
            </a:r>
            <a:endParaRPr lang="en-IN" sz="1400" spc="0" dirty="0">
              <a:solidFill>
                <a:schemeClr val="tx1"/>
              </a:solidFill>
              <a:effectLst/>
              <a:latin typeface="+mj-lt"/>
              <a:ea typeface="Arial MT"/>
              <a:cs typeface="Arial MT"/>
            </a:endParaRPr>
          </a:p>
          <a:p>
            <a:pPr marL="0" indent="0">
              <a:lnSpc>
                <a:spcPct val="120000"/>
              </a:lnSpc>
              <a:buNone/>
            </a:pPr>
            <a:endParaRPr lang="en-US" sz="1800" spc="0" dirty="0">
              <a:effectLst/>
              <a:latin typeface="Times New Roman" panose="02020603050405020304" pitchFamily="18" charset="0"/>
              <a:ea typeface="Symbol" panose="05050102010706020507" pitchFamily="18" charset="2"/>
              <a:cs typeface="Symbol" panose="05050102010706020507" pitchFamily="18" charset="2"/>
            </a:endParaRPr>
          </a:p>
          <a:p>
            <a:pPr marL="0" indent="0">
              <a:buNone/>
            </a:pPr>
            <a:endParaRPr lang="en-IN" sz="1800" spc="0" dirty="0">
              <a:effectLst/>
              <a:latin typeface="Times New Roman" panose="02020603050405020304" pitchFamily="18" charset="0"/>
              <a:ea typeface="Symbol" panose="05050102010706020507" pitchFamily="18" charset="2"/>
              <a:cs typeface="Symbol" panose="05050102010706020507" pitchFamily="18" charset="2"/>
            </a:endParaRPr>
          </a:p>
        </p:txBody>
      </p:sp>
      <p:sp>
        <p:nvSpPr>
          <p:cNvPr id="4" name="Title 1">
            <a:extLst>
              <a:ext uri="{FF2B5EF4-FFF2-40B4-BE49-F238E27FC236}">
                <a16:creationId xmlns:a16="http://schemas.microsoft.com/office/drawing/2014/main" id="{2BC3B756-764B-8B0C-2032-A3AA092BF51E}"/>
              </a:ext>
            </a:extLst>
          </p:cNvPr>
          <p:cNvSpPr txBox="1">
            <a:spLocks/>
          </p:cNvSpPr>
          <p:nvPr/>
        </p:nvSpPr>
        <p:spPr>
          <a:xfrm>
            <a:off x="2551127" y="2799663"/>
            <a:ext cx="8911687" cy="460647"/>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2500" dirty="0"/>
              <a:t>Proposed CRM</a:t>
            </a:r>
          </a:p>
        </p:txBody>
      </p:sp>
      <p:sp>
        <p:nvSpPr>
          <p:cNvPr id="5" name="Content Placeholder 2">
            <a:extLst>
              <a:ext uri="{FF2B5EF4-FFF2-40B4-BE49-F238E27FC236}">
                <a16:creationId xmlns:a16="http://schemas.microsoft.com/office/drawing/2014/main" id="{DB966E48-1C68-AD9B-20CF-078AFED3184F}"/>
              </a:ext>
            </a:extLst>
          </p:cNvPr>
          <p:cNvSpPr txBox="1">
            <a:spLocks/>
          </p:cNvSpPr>
          <p:nvPr/>
        </p:nvSpPr>
        <p:spPr>
          <a:xfrm>
            <a:off x="2554335" y="3239559"/>
            <a:ext cx="8915400" cy="347131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nSpc>
                <a:spcPct val="120000"/>
              </a:lnSpc>
              <a:buFont typeface="Arial" panose="020B0604020202020204" pitchFamily="34" charset="0"/>
              <a:buChar char="•"/>
            </a:pPr>
            <a:r>
              <a:rPr lang="en-US" sz="1400" b="0" dirty="0">
                <a:solidFill>
                  <a:schemeClr val="tx1"/>
                </a:solidFill>
                <a:effectLst/>
                <a:latin typeface="+mj-lt"/>
                <a:ea typeface="Times New Roman" panose="02020603050405020304" pitchFamily="18" charset="0"/>
              </a:rPr>
              <a:t>Our proposed CRM (Customer Relationship Management) system is designed to streamline and optimize the management of customer relationships for businesses of all sizes.</a:t>
            </a:r>
            <a:endParaRPr lang="en-US" sz="1400" dirty="0">
              <a:solidFill>
                <a:schemeClr val="tx1"/>
              </a:solidFill>
              <a:latin typeface="+mj-lt"/>
              <a:ea typeface="Symbol" panose="05050102010706020507" pitchFamily="18" charset="2"/>
              <a:cs typeface="Symbol" panose="05050102010706020507" pitchFamily="18" charset="2"/>
            </a:endParaRPr>
          </a:p>
          <a:p>
            <a:pPr>
              <a:lnSpc>
                <a:spcPct val="120000"/>
              </a:lnSpc>
              <a:buFont typeface="Arial" panose="020B0604020202020204" pitchFamily="34" charset="0"/>
              <a:buChar char="•"/>
            </a:pPr>
            <a:r>
              <a:rPr lang="en-US" sz="1400" spc="0" dirty="0">
                <a:solidFill>
                  <a:schemeClr val="tx1"/>
                </a:solidFill>
                <a:effectLst/>
                <a:latin typeface="+mj-lt"/>
                <a:ea typeface="Arial MT"/>
                <a:cs typeface="Arial MT"/>
              </a:rPr>
              <a:t>Our CRM system will facilitate better customer service and support by enabling users to track customer inquiries, issues, and requests. Users can assign tickets to team members, track ticket status, and ensure timely resolution of customer issues.</a:t>
            </a:r>
            <a:endParaRPr lang="en-IN" sz="1400" spc="0" dirty="0">
              <a:solidFill>
                <a:schemeClr val="tx1"/>
              </a:solidFill>
              <a:effectLst/>
              <a:latin typeface="+mj-lt"/>
              <a:ea typeface="Arial MT"/>
              <a:cs typeface="Arial MT"/>
            </a:endParaRPr>
          </a:p>
          <a:p>
            <a:pPr>
              <a:lnSpc>
                <a:spcPct val="120000"/>
              </a:lnSpc>
              <a:buFont typeface="Arial" panose="020B0604020202020204" pitchFamily="34" charset="0"/>
              <a:buChar char="•"/>
            </a:pPr>
            <a:r>
              <a:rPr lang="en-US" sz="1400" spc="0" dirty="0">
                <a:solidFill>
                  <a:schemeClr val="tx1"/>
                </a:solidFill>
                <a:effectLst/>
                <a:latin typeface="+mj-lt"/>
                <a:ea typeface="Arial MT"/>
                <a:cs typeface="Arial MT"/>
              </a:rPr>
              <a:t>Our CRM system will enable businesses to store, organize, and manage customer contact information effectively. Users can easily add, edit, and delete contacts, as well as track interactions and communications with each contact.</a:t>
            </a:r>
            <a:endParaRPr lang="en-IN" sz="1400" dirty="0">
              <a:solidFill>
                <a:schemeClr val="tx1"/>
              </a:solidFill>
              <a:latin typeface="+mj-lt"/>
              <a:ea typeface="Arial MT"/>
              <a:cs typeface="Arial MT"/>
            </a:endParaRPr>
          </a:p>
          <a:p>
            <a:pPr marL="0" indent="0">
              <a:lnSpc>
                <a:spcPct val="120000"/>
              </a:lnSpc>
              <a:buNone/>
            </a:pPr>
            <a:r>
              <a:rPr lang="en-IN" sz="1400" dirty="0">
                <a:solidFill>
                  <a:schemeClr val="accent2">
                    <a:lumMod val="50000"/>
                  </a:schemeClr>
                </a:solidFill>
                <a:latin typeface="Times New Roman" panose="02020603050405020304" pitchFamily="18" charset="0"/>
                <a:ea typeface="Arial MT"/>
                <a:cs typeface="Arial MT"/>
              </a:rPr>
              <a:t>Advantages:</a:t>
            </a:r>
          </a:p>
          <a:p>
            <a:pPr>
              <a:lnSpc>
                <a:spcPct val="120000"/>
              </a:lnSpc>
              <a:buFont typeface="Arial" panose="020B0604020202020204" pitchFamily="34" charset="0"/>
              <a:buChar char="•"/>
            </a:pPr>
            <a:r>
              <a:rPr lang="en-US" sz="1400" spc="0" dirty="0">
                <a:solidFill>
                  <a:schemeClr val="tx1"/>
                </a:solidFill>
                <a:effectLst/>
                <a:latin typeface="+mj-lt"/>
                <a:ea typeface="Arial MT"/>
                <a:cs typeface="Arial MT"/>
              </a:rPr>
              <a:t>User-Friendly Interface</a:t>
            </a:r>
            <a:endParaRPr lang="en-IN" sz="1400" spc="0" dirty="0">
              <a:solidFill>
                <a:schemeClr val="tx1"/>
              </a:solidFill>
              <a:effectLst/>
              <a:latin typeface="+mj-lt"/>
              <a:ea typeface="Arial MT"/>
              <a:cs typeface="Arial MT"/>
            </a:endParaRPr>
          </a:p>
          <a:p>
            <a:pPr>
              <a:lnSpc>
                <a:spcPct val="120000"/>
              </a:lnSpc>
              <a:buFont typeface="Arial" panose="020B0604020202020204" pitchFamily="34" charset="0"/>
              <a:buChar char="•"/>
            </a:pPr>
            <a:r>
              <a:rPr lang="en-US" sz="1400" spc="0" dirty="0">
                <a:solidFill>
                  <a:schemeClr val="tx1"/>
                </a:solidFill>
                <a:effectLst/>
                <a:latin typeface="+mj-lt"/>
                <a:ea typeface="Arial MT"/>
                <a:cs typeface="Arial MT"/>
              </a:rPr>
              <a:t>Integration with External Systems</a:t>
            </a:r>
            <a:endParaRPr lang="en-IN" sz="1400" spc="0" dirty="0">
              <a:solidFill>
                <a:schemeClr val="tx1"/>
              </a:solidFill>
              <a:effectLst/>
              <a:latin typeface="+mj-lt"/>
              <a:ea typeface="Arial MT"/>
              <a:cs typeface="Arial MT"/>
            </a:endParaRPr>
          </a:p>
          <a:p>
            <a:pPr marL="0" indent="0">
              <a:lnSpc>
                <a:spcPct val="120000"/>
              </a:lnSpc>
              <a:buNone/>
            </a:pPr>
            <a:endParaRPr lang="en-IN" dirty="0">
              <a:latin typeface="Times New Roman" panose="02020603050405020304" pitchFamily="18" charset="0"/>
              <a:ea typeface="Arial MT"/>
              <a:cs typeface="Arial MT"/>
            </a:endParaRPr>
          </a:p>
          <a:p>
            <a:pPr marL="0" indent="0">
              <a:lnSpc>
                <a:spcPct val="120000"/>
              </a:lnSpc>
              <a:buNone/>
            </a:pPr>
            <a:endParaRPr lang="en-IN" dirty="0">
              <a:latin typeface="Times New Roman" panose="02020603050405020304" pitchFamily="18" charset="0"/>
              <a:ea typeface="Arial MT"/>
              <a:cs typeface="Arial MT"/>
            </a:endParaRPr>
          </a:p>
          <a:p>
            <a:pPr>
              <a:lnSpc>
                <a:spcPct val="120000"/>
              </a:lnSpc>
              <a:buFont typeface="Arial" panose="020B0604020202020204" pitchFamily="34" charset="0"/>
              <a:buChar char="•"/>
            </a:pPr>
            <a:endParaRPr lang="en-IN" dirty="0">
              <a:latin typeface="Times New Roman" panose="02020603050405020304" pitchFamily="18" charset="0"/>
              <a:ea typeface="Arial MT"/>
              <a:cs typeface="Arial MT"/>
            </a:endParaRPr>
          </a:p>
          <a:p>
            <a:pPr>
              <a:lnSpc>
                <a:spcPct val="120000"/>
              </a:lnSpc>
              <a:buFont typeface="Arial" panose="020B0604020202020204" pitchFamily="34" charset="0"/>
              <a:buChar char="•"/>
            </a:pPr>
            <a:endParaRPr lang="en-US" dirty="0">
              <a:latin typeface="Times New Roman" panose="02020603050405020304" pitchFamily="18" charset="0"/>
              <a:ea typeface="Symbol" panose="05050102010706020507" pitchFamily="18" charset="2"/>
              <a:cs typeface="Symbol" panose="05050102010706020507" pitchFamily="18" charset="2"/>
            </a:endParaRPr>
          </a:p>
          <a:p>
            <a:pPr marL="0" indent="0">
              <a:buFont typeface="Wingdings 3" charset="2"/>
              <a:buNone/>
            </a:pPr>
            <a:endParaRPr lang="en-IN" dirty="0">
              <a:latin typeface="Times New Roman" panose="02020603050405020304" pitchFamily="18" charset="0"/>
              <a:ea typeface="Symbol" panose="05050102010706020507" pitchFamily="18" charset="2"/>
              <a:cs typeface="Symbol" panose="05050102010706020507" pitchFamily="18" charset="2"/>
            </a:endParaRPr>
          </a:p>
        </p:txBody>
      </p:sp>
    </p:spTree>
    <p:extLst>
      <p:ext uri="{BB962C8B-B14F-4D97-AF65-F5344CB8AC3E}">
        <p14:creationId xmlns:p14="http://schemas.microsoft.com/office/powerpoint/2010/main" val="2049105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99FC8-5D5B-769D-2A0A-9DD7952D670B}"/>
              </a:ext>
            </a:extLst>
          </p:cNvPr>
          <p:cNvSpPr>
            <a:spLocks noGrp="1"/>
          </p:cNvSpPr>
          <p:nvPr>
            <p:ph type="title"/>
          </p:nvPr>
        </p:nvSpPr>
        <p:spPr>
          <a:xfrm>
            <a:off x="1871030" y="710737"/>
            <a:ext cx="8911687" cy="577966"/>
          </a:xfrm>
        </p:spPr>
        <p:txBody>
          <a:bodyPr>
            <a:normAutofit/>
          </a:bodyPr>
          <a:lstStyle/>
          <a:p>
            <a:r>
              <a:rPr lang="en-IN" sz="2500" dirty="0"/>
              <a:t>Feasibility Study</a:t>
            </a:r>
          </a:p>
        </p:txBody>
      </p:sp>
      <p:sp>
        <p:nvSpPr>
          <p:cNvPr id="3" name="Content Placeholder 2">
            <a:extLst>
              <a:ext uri="{FF2B5EF4-FFF2-40B4-BE49-F238E27FC236}">
                <a16:creationId xmlns:a16="http://schemas.microsoft.com/office/drawing/2014/main" id="{CC19CE59-B580-D71A-78B2-52827CA7E9B3}"/>
              </a:ext>
            </a:extLst>
          </p:cNvPr>
          <p:cNvSpPr>
            <a:spLocks noGrp="1"/>
          </p:cNvSpPr>
          <p:nvPr>
            <p:ph idx="1"/>
          </p:nvPr>
        </p:nvSpPr>
        <p:spPr>
          <a:xfrm>
            <a:off x="1867317" y="1202076"/>
            <a:ext cx="8915400" cy="5167902"/>
          </a:xfrm>
        </p:spPr>
        <p:txBody>
          <a:bodyPr/>
          <a:lstStyle/>
          <a:p>
            <a:pPr marL="0" indent="0">
              <a:lnSpc>
                <a:spcPct val="150000"/>
              </a:lnSpc>
              <a:buNone/>
            </a:pPr>
            <a:r>
              <a:rPr lang="en-US" sz="1400" dirty="0">
                <a:solidFill>
                  <a:schemeClr val="tx1"/>
                </a:solidFill>
                <a:effectLst/>
                <a:latin typeface="+mj-lt"/>
                <a:ea typeface="Times New Roman" panose="02020603050405020304" pitchFamily="18" charset="0"/>
              </a:rPr>
              <a:t>A feasibility study for a CRM (Customer Relationship Management) system evaluates the viability and potential success of implementing such a system within an organization.</a:t>
            </a:r>
          </a:p>
          <a:p>
            <a:pPr marL="0" indent="0">
              <a:buNone/>
            </a:pPr>
            <a:r>
              <a:rPr lang="en-US" sz="1400" b="0" i="0" dirty="0">
                <a:solidFill>
                  <a:schemeClr val="tx1"/>
                </a:solidFill>
                <a:effectLst/>
                <a:latin typeface="+mj-lt"/>
                <a:cs typeface="Times New Roman" panose="02020603050405020304" pitchFamily="18" charset="0"/>
              </a:rPr>
              <a:t>Understanding the feasibility of a project helps in making informed decisions and allocating resources effectively.</a:t>
            </a:r>
          </a:p>
          <a:p>
            <a:pPr marL="0" indent="0">
              <a:buNone/>
            </a:pPr>
            <a:r>
              <a:rPr lang="en-IN" sz="1400" b="1" dirty="0">
                <a:solidFill>
                  <a:schemeClr val="accent2">
                    <a:lumMod val="75000"/>
                  </a:schemeClr>
                </a:solidFill>
                <a:effectLst/>
                <a:latin typeface="+mj-lt"/>
                <a:ea typeface="Times New Roman" panose="02020603050405020304" pitchFamily="18" charset="0"/>
              </a:rPr>
              <a:t>Types of Feasibility Study</a:t>
            </a:r>
          </a:p>
          <a:p>
            <a:pPr>
              <a:buFont typeface="Wingdings" panose="05000000000000000000" pitchFamily="2" charset="2"/>
              <a:buChar char="q"/>
            </a:pPr>
            <a:r>
              <a:rPr lang="en-IN" sz="1400" dirty="0">
                <a:solidFill>
                  <a:schemeClr val="tx1"/>
                </a:solidFill>
                <a:latin typeface="+mj-lt"/>
                <a:cs typeface="Times New Roman" panose="02020603050405020304" pitchFamily="18" charset="0"/>
              </a:rPr>
              <a:t>Technical Feasibility</a:t>
            </a:r>
          </a:p>
          <a:p>
            <a:pPr>
              <a:buFont typeface="Wingdings" panose="05000000000000000000" pitchFamily="2" charset="2"/>
              <a:buChar char="q"/>
            </a:pPr>
            <a:r>
              <a:rPr lang="en-IN" sz="1400" dirty="0">
                <a:solidFill>
                  <a:schemeClr val="tx1"/>
                </a:solidFill>
                <a:latin typeface="+mj-lt"/>
                <a:cs typeface="Times New Roman" panose="02020603050405020304" pitchFamily="18" charset="0"/>
              </a:rPr>
              <a:t>Economic Feasibility</a:t>
            </a:r>
          </a:p>
          <a:p>
            <a:pPr>
              <a:buFont typeface="Wingdings" panose="05000000000000000000" pitchFamily="2" charset="2"/>
              <a:buChar char="q"/>
            </a:pPr>
            <a:r>
              <a:rPr lang="en-IN" sz="1400" dirty="0">
                <a:solidFill>
                  <a:schemeClr val="tx1"/>
                </a:solidFill>
                <a:latin typeface="+mj-lt"/>
                <a:cs typeface="Times New Roman" panose="02020603050405020304" pitchFamily="18" charset="0"/>
              </a:rPr>
              <a:t>Social Feasibility</a:t>
            </a:r>
          </a:p>
          <a:p>
            <a:pPr marL="0" indent="0">
              <a:buNone/>
            </a:pPr>
            <a:r>
              <a:rPr lang="en-IN" sz="1400" b="1" dirty="0">
                <a:solidFill>
                  <a:schemeClr val="accent2">
                    <a:lumMod val="75000"/>
                  </a:schemeClr>
                </a:solidFill>
                <a:latin typeface="Times New Roman" panose="02020603050405020304" pitchFamily="18" charset="0"/>
                <a:cs typeface="Times New Roman" panose="02020603050405020304" pitchFamily="18" charset="0"/>
              </a:rPr>
              <a:t>1. </a:t>
            </a:r>
            <a:r>
              <a:rPr lang="en-IN" sz="1400" b="1" dirty="0">
                <a:solidFill>
                  <a:schemeClr val="accent2">
                    <a:lumMod val="75000"/>
                  </a:schemeClr>
                </a:solidFill>
                <a:latin typeface="+mj-lt"/>
                <a:cs typeface="Times New Roman" panose="02020603050405020304" pitchFamily="18" charset="0"/>
              </a:rPr>
              <a:t>Technical Feasibility</a:t>
            </a:r>
          </a:p>
          <a:p>
            <a:pPr marL="0" indent="0">
              <a:buNone/>
            </a:pPr>
            <a:endParaRPr lang="en-IN" sz="1400"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37A6040C-760D-6A29-1779-B89AD616C6D9}"/>
              </a:ext>
            </a:extLst>
          </p:cNvPr>
          <p:cNvSpPr txBox="1"/>
          <p:nvPr/>
        </p:nvSpPr>
        <p:spPr>
          <a:xfrm>
            <a:off x="1891630" y="3918063"/>
            <a:ext cx="6169778" cy="231582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400" dirty="0">
                <a:solidFill>
                  <a:schemeClr val="tx1"/>
                </a:solidFill>
                <a:effectLst/>
                <a:latin typeface="+mj-lt"/>
                <a:ea typeface="Times New Roman" panose="02020603050405020304" pitchFamily="18" charset="0"/>
              </a:rPr>
              <a:t>Assessment of the organization's existing technical infrastructure and capabilities to support the implementation of a CRM system.</a:t>
            </a:r>
          </a:p>
          <a:p>
            <a:pPr marL="285750" indent="-285750">
              <a:lnSpc>
                <a:spcPct val="150000"/>
              </a:lnSpc>
              <a:buFont typeface="Arial" panose="020B0604020202020204" pitchFamily="34" charset="0"/>
              <a:buChar char="•"/>
            </a:pPr>
            <a:r>
              <a:rPr lang="en-US" sz="1400" dirty="0">
                <a:solidFill>
                  <a:schemeClr val="tx1"/>
                </a:solidFill>
                <a:latin typeface="+mj-lt"/>
                <a:ea typeface="Times New Roman" panose="02020603050405020304" pitchFamily="18" charset="0"/>
              </a:rPr>
              <a:t>In technical feasibility , we check weather we have required technical resources (like hardware and software) to develop the project</a:t>
            </a:r>
          </a:p>
          <a:p>
            <a:pPr marL="285750" indent="-285750">
              <a:lnSpc>
                <a:spcPct val="150000"/>
              </a:lnSpc>
              <a:buFont typeface="Arial" panose="020B0604020202020204" pitchFamily="34" charset="0"/>
              <a:buChar char="•"/>
            </a:pPr>
            <a:r>
              <a:rPr lang="en-US" sz="1400" dirty="0">
                <a:solidFill>
                  <a:schemeClr val="tx1"/>
                </a:solidFill>
                <a:effectLst/>
                <a:latin typeface="+mj-lt"/>
                <a:ea typeface="Times New Roman" panose="02020603050405020304" pitchFamily="18" charset="0"/>
              </a:rPr>
              <a:t>This feasibility </a:t>
            </a:r>
            <a:r>
              <a:rPr lang="en-US" sz="1400" dirty="0">
                <a:solidFill>
                  <a:schemeClr val="tx1"/>
                </a:solidFill>
                <a:latin typeface="+mj-lt"/>
                <a:ea typeface="Times New Roman" panose="02020603050405020304" pitchFamily="18" charset="0"/>
              </a:rPr>
              <a:t>study also analyzes technical skills and capabilities of technical team, existing technology can be used or not, maintenance and up-gradation is easy or not for chosen technology etc.</a:t>
            </a:r>
            <a:endParaRPr lang="en-IN" sz="1400" dirty="0">
              <a:solidFill>
                <a:schemeClr val="tx1"/>
              </a:solidFill>
              <a:effectLst/>
              <a:latin typeface="+mj-lt"/>
              <a:ea typeface="Times New Roman" panose="02020603050405020304" pitchFamily="18" charset="0"/>
            </a:endParaRPr>
          </a:p>
        </p:txBody>
      </p:sp>
      <p:pic>
        <p:nvPicPr>
          <p:cNvPr id="6" name="Picture 5">
            <a:extLst>
              <a:ext uri="{FF2B5EF4-FFF2-40B4-BE49-F238E27FC236}">
                <a16:creationId xmlns:a16="http://schemas.microsoft.com/office/drawing/2014/main" id="{DE2036EF-43D6-9A27-DEFD-2181E47D6200}"/>
              </a:ext>
            </a:extLst>
          </p:cNvPr>
          <p:cNvPicPr>
            <a:picLocks noChangeAspect="1"/>
          </p:cNvPicPr>
          <p:nvPr/>
        </p:nvPicPr>
        <p:blipFill>
          <a:blip r:embed="rId2"/>
          <a:stretch>
            <a:fillRect/>
          </a:stretch>
        </p:blipFill>
        <p:spPr>
          <a:xfrm>
            <a:off x="8200724" y="3702792"/>
            <a:ext cx="3309152" cy="23164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758671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0E30C-86D8-D730-C041-097FBF7A6FE6}"/>
              </a:ext>
            </a:extLst>
          </p:cNvPr>
          <p:cNvSpPr>
            <a:spLocks noGrp="1"/>
          </p:cNvSpPr>
          <p:nvPr>
            <p:ph type="title"/>
          </p:nvPr>
        </p:nvSpPr>
        <p:spPr>
          <a:xfrm>
            <a:off x="2102036" y="770057"/>
            <a:ext cx="8911687" cy="752303"/>
          </a:xfrm>
        </p:spPr>
        <p:txBody>
          <a:bodyPr>
            <a:normAutofit/>
          </a:bodyPr>
          <a:lstStyle/>
          <a:p>
            <a:r>
              <a:rPr lang="en-IN" sz="2500" dirty="0"/>
              <a:t>Economic Feasibility</a:t>
            </a:r>
          </a:p>
        </p:txBody>
      </p:sp>
      <p:sp>
        <p:nvSpPr>
          <p:cNvPr id="3" name="Content Placeholder 2">
            <a:extLst>
              <a:ext uri="{FF2B5EF4-FFF2-40B4-BE49-F238E27FC236}">
                <a16:creationId xmlns:a16="http://schemas.microsoft.com/office/drawing/2014/main" id="{54DC9EBC-AADC-21C0-98AC-9AB72A8AD847}"/>
              </a:ext>
            </a:extLst>
          </p:cNvPr>
          <p:cNvSpPr>
            <a:spLocks noGrp="1"/>
          </p:cNvSpPr>
          <p:nvPr>
            <p:ph idx="1"/>
          </p:nvPr>
        </p:nvSpPr>
        <p:spPr>
          <a:xfrm>
            <a:off x="2102036" y="1248076"/>
            <a:ext cx="6373096" cy="2180924"/>
          </a:xfrm>
        </p:spPr>
        <p:txBody>
          <a:bodyPr/>
          <a:lstStyle/>
          <a:p>
            <a:pPr>
              <a:buFont typeface="Arial" panose="020B0604020202020204" pitchFamily="34" charset="0"/>
              <a:buChar char="•"/>
            </a:pPr>
            <a:r>
              <a:rPr lang="en-IN" sz="1400" dirty="0">
                <a:solidFill>
                  <a:schemeClr val="tx1"/>
                </a:solidFill>
                <a:latin typeface="+mj-lt"/>
              </a:rPr>
              <a:t>In Economic Feasibility study, cost and benefit of the project is analyzed.</a:t>
            </a:r>
          </a:p>
          <a:p>
            <a:pPr>
              <a:buFont typeface="Arial" panose="020B0604020202020204" pitchFamily="34" charset="0"/>
              <a:buChar char="•"/>
            </a:pPr>
            <a:r>
              <a:rPr lang="en-IN" sz="1400" dirty="0">
                <a:solidFill>
                  <a:schemeClr val="tx1"/>
                </a:solidFill>
                <a:latin typeface="+mj-lt"/>
              </a:rPr>
              <a:t>In this feasibility study, a detail analysis is carried out to know what will be cost of the project including hardware and software resources required, design and development cost and so on.</a:t>
            </a:r>
          </a:p>
          <a:p>
            <a:pPr>
              <a:lnSpc>
                <a:spcPct val="150000"/>
              </a:lnSpc>
              <a:buFont typeface="Arial" panose="020B0604020202020204" pitchFamily="34" charset="0"/>
              <a:buChar char="•"/>
            </a:pPr>
            <a:r>
              <a:rPr lang="en-US" sz="1400" dirty="0">
                <a:solidFill>
                  <a:schemeClr val="tx1"/>
                </a:solidFill>
                <a:effectLst/>
                <a:latin typeface="+mj-lt"/>
                <a:ea typeface="Times New Roman" panose="02020603050405020304" pitchFamily="18" charset="0"/>
              </a:rPr>
              <a:t>Consideration of alternative financing options, such as budget allocation, external funding, or financing arrangements with CRM vendors.</a:t>
            </a:r>
            <a:endParaRPr lang="en-IN" sz="1400" dirty="0">
              <a:solidFill>
                <a:schemeClr val="tx1"/>
              </a:solidFill>
              <a:latin typeface="+mj-lt"/>
            </a:endParaRPr>
          </a:p>
          <a:p>
            <a:pPr>
              <a:buFont typeface="Arial" panose="020B0604020202020204" pitchFamily="34" charset="0"/>
              <a:buChar char="•"/>
            </a:pPr>
            <a:r>
              <a:rPr lang="en-IN" sz="1400" dirty="0">
                <a:solidFill>
                  <a:schemeClr val="tx1"/>
                </a:solidFill>
                <a:latin typeface="+mj-lt"/>
              </a:rPr>
              <a:t>It is also analyzed weather project will be beneficial for organization or not.</a:t>
            </a:r>
          </a:p>
        </p:txBody>
      </p:sp>
      <p:sp>
        <p:nvSpPr>
          <p:cNvPr id="4" name="Title 1">
            <a:extLst>
              <a:ext uri="{FF2B5EF4-FFF2-40B4-BE49-F238E27FC236}">
                <a16:creationId xmlns:a16="http://schemas.microsoft.com/office/drawing/2014/main" id="{1A76A493-7AC8-F625-844B-38F5D2A97FF7}"/>
              </a:ext>
            </a:extLst>
          </p:cNvPr>
          <p:cNvSpPr txBox="1">
            <a:spLocks/>
          </p:cNvSpPr>
          <p:nvPr/>
        </p:nvSpPr>
        <p:spPr>
          <a:xfrm>
            <a:off x="2102035" y="3433633"/>
            <a:ext cx="8911687" cy="583489"/>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2500" dirty="0"/>
              <a:t>Operational Feasibility</a:t>
            </a:r>
          </a:p>
        </p:txBody>
      </p:sp>
      <p:sp>
        <p:nvSpPr>
          <p:cNvPr id="7" name="Content Placeholder 2">
            <a:extLst>
              <a:ext uri="{FF2B5EF4-FFF2-40B4-BE49-F238E27FC236}">
                <a16:creationId xmlns:a16="http://schemas.microsoft.com/office/drawing/2014/main" id="{946FF120-B960-46BC-3428-1EFEA9DED37F}"/>
              </a:ext>
            </a:extLst>
          </p:cNvPr>
          <p:cNvSpPr txBox="1">
            <a:spLocks/>
          </p:cNvSpPr>
          <p:nvPr/>
        </p:nvSpPr>
        <p:spPr>
          <a:xfrm>
            <a:off x="2102034" y="4017122"/>
            <a:ext cx="6373096" cy="58348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IN" sz="1400" dirty="0">
                <a:solidFill>
                  <a:schemeClr val="tx1"/>
                </a:solidFill>
              </a:rPr>
              <a:t>In operational feasibility study, we examine whether the project satisfies the requirements identified in the requirement analysis  phase.</a:t>
            </a:r>
          </a:p>
        </p:txBody>
      </p:sp>
      <p:sp>
        <p:nvSpPr>
          <p:cNvPr id="5" name="Title 1">
            <a:extLst>
              <a:ext uri="{FF2B5EF4-FFF2-40B4-BE49-F238E27FC236}">
                <a16:creationId xmlns:a16="http://schemas.microsoft.com/office/drawing/2014/main" id="{9A238F5C-44F7-1161-193C-D3C328DA727A}"/>
              </a:ext>
            </a:extLst>
          </p:cNvPr>
          <p:cNvSpPr txBox="1">
            <a:spLocks/>
          </p:cNvSpPr>
          <p:nvPr/>
        </p:nvSpPr>
        <p:spPr>
          <a:xfrm>
            <a:off x="2102035" y="4576417"/>
            <a:ext cx="8911687" cy="583489"/>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2500" dirty="0"/>
              <a:t>Legal Feasibility</a:t>
            </a:r>
          </a:p>
        </p:txBody>
      </p:sp>
      <p:sp>
        <p:nvSpPr>
          <p:cNvPr id="8" name="Content Placeholder 2">
            <a:extLst>
              <a:ext uri="{FF2B5EF4-FFF2-40B4-BE49-F238E27FC236}">
                <a16:creationId xmlns:a16="http://schemas.microsoft.com/office/drawing/2014/main" id="{BF62D209-B3C7-59D8-95EA-65A1EF28FA82}"/>
              </a:ext>
            </a:extLst>
          </p:cNvPr>
          <p:cNvSpPr txBox="1">
            <a:spLocks/>
          </p:cNvSpPr>
          <p:nvPr/>
        </p:nvSpPr>
        <p:spPr>
          <a:xfrm>
            <a:off x="2102034" y="5103015"/>
            <a:ext cx="6373096" cy="164149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US" sz="1400" dirty="0">
                <a:solidFill>
                  <a:schemeClr val="tx1"/>
                </a:solidFill>
              </a:rPr>
              <a:t>This examines whether the software development and deployment comply with legal and regulatory requirements. Key considerations include:</a:t>
            </a:r>
          </a:p>
          <a:p>
            <a:pPr>
              <a:buFont typeface="Arial" panose="020B0604020202020204" pitchFamily="34" charset="0"/>
              <a:buChar char="•"/>
            </a:pPr>
            <a:r>
              <a:rPr lang="en-US" sz="1400" dirty="0">
                <a:solidFill>
                  <a:schemeClr val="tx1"/>
                </a:solidFill>
              </a:rPr>
              <a:t>Intellectual property rights.</a:t>
            </a:r>
          </a:p>
          <a:p>
            <a:pPr>
              <a:buFont typeface="Arial" panose="020B0604020202020204" pitchFamily="34" charset="0"/>
              <a:buChar char="•"/>
            </a:pPr>
            <a:r>
              <a:rPr lang="en-US" sz="1400" dirty="0">
                <a:solidFill>
                  <a:schemeClr val="tx1"/>
                </a:solidFill>
              </a:rPr>
              <a:t>Data protection and privacy laws.</a:t>
            </a:r>
          </a:p>
          <a:p>
            <a:pPr>
              <a:buFont typeface="Arial" panose="020B0604020202020204" pitchFamily="34" charset="0"/>
              <a:buChar char="•"/>
            </a:pPr>
            <a:r>
              <a:rPr lang="en-US" sz="1400" dirty="0">
                <a:solidFill>
                  <a:schemeClr val="tx1"/>
                </a:solidFill>
              </a:rPr>
              <a:t>Compliance with industry-specific regulations.</a:t>
            </a:r>
          </a:p>
          <a:p>
            <a:pPr>
              <a:buFont typeface="Arial" panose="020B0604020202020204" pitchFamily="34" charset="0"/>
              <a:buChar char="•"/>
            </a:pPr>
            <a:endParaRPr lang="en-IN" sz="1400" dirty="0">
              <a:solidFill>
                <a:schemeClr val="tx1"/>
              </a:solidFill>
            </a:endParaRPr>
          </a:p>
        </p:txBody>
      </p:sp>
      <p:pic>
        <p:nvPicPr>
          <p:cNvPr id="10" name="Picture 9">
            <a:extLst>
              <a:ext uri="{FF2B5EF4-FFF2-40B4-BE49-F238E27FC236}">
                <a16:creationId xmlns:a16="http://schemas.microsoft.com/office/drawing/2014/main" id="{1342FD20-8D07-3195-8DF1-4A880076C4AC}"/>
              </a:ext>
            </a:extLst>
          </p:cNvPr>
          <p:cNvPicPr>
            <a:picLocks noChangeAspect="1"/>
          </p:cNvPicPr>
          <p:nvPr/>
        </p:nvPicPr>
        <p:blipFill rotWithShape="1">
          <a:blip r:embed="rId2"/>
          <a:srcRect t="20225"/>
          <a:stretch/>
        </p:blipFill>
        <p:spPr>
          <a:xfrm>
            <a:off x="8748536" y="2163686"/>
            <a:ext cx="2875184" cy="29880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29636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34B6B-75CC-A5AF-78DB-5EC34CC6FD03}"/>
              </a:ext>
            </a:extLst>
          </p:cNvPr>
          <p:cNvSpPr>
            <a:spLocks noGrp="1"/>
          </p:cNvSpPr>
          <p:nvPr>
            <p:ph type="title"/>
          </p:nvPr>
        </p:nvSpPr>
        <p:spPr>
          <a:xfrm>
            <a:off x="1966131" y="757673"/>
            <a:ext cx="8911687" cy="670434"/>
          </a:xfrm>
        </p:spPr>
        <p:txBody>
          <a:bodyPr>
            <a:normAutofit/>
          </a:bodyPr>
          <a:lstStyle/>
          <a:p>
            <a:r>
              <a:rPr lang="en-IN" sz="2500" dirty="0"/>
              <a:t>Overview of CRM</a:t>
            </a:r>
          </a:p>
        </p:txBody>
      </p:sp>
      <p:pic>
        <p:nvPicPr>
          <p:cNvPr id="5" name="Picture 4">
            <a:extLst>
              <a:ext uri="{FF2B5EF4-FFF2-40B4-BE49-F238E27FC236}">
                <a16:creationId xmlns:a16="http://schemas.microsoft.com/office/drawing/2014/main" id="{81002BE1-95A6-EE52-1983-DC9A8ED6997F}"/>
              </a:ext>
            </a:extLst>
          </p:cNvPr>
          <p:cNvPicPr>
            <a:picLocks noChangeAspect="1"/>
          </p:cNvPicPr>
          <p:nvPr/>
        </p:nvPicPr>
        <p:blipFill>
          <a:blip r:embed="rId2"/>
          <a:stretch>
            <a:fillRect/>
          </a:stretch>
        </p:blipFill>
        <p:spPr>
          <a:xfrm>
            <a:off x="2447394" y="2074438"/>
            <a:ext cx="7658100" cy="3495675"/>
          </a:xfrm>
          <a:prstGeom prst="rect">
            <a:avLst/>
          </a:prstGeom>
        </p:spPr>
      </p:pic>
      <p:sp>
        <p:nvSpPr>
          <p:cNvPr id="6" name="TextBox 5">
            <a:extLst>
              <a:ext uri="{FF2B5EF4-FFF2-40B4-BE49-F238E27FC236}">
                <a16:creationId xmlns:a16="http://schemas.microsoft.com/office/drawing/2014/main" id="{4CDBAB71-9B67-C641-9ED0-690F5BC87214}"/>
              </a:ext>
            </a:extLst>
          </p:cNvPr>
          <p:cNvSpPr txBox="1"/>
          <p:nvPr/>
        </p:nvSpPr>
        <p:spPr>
          <a:xfrm>
            <a:off x="1966131" y="1428107"/>
            <a:ext cx="8495467" cy="646331"/>
          </a:xfrm>
          <a:prstGeom prst="rect">
            <a:avLst/>
          </a:prstGeom>
          <a:noFill/>
        </p:spPr>
        <p:txBody>
          <a:bodyPr wrap="none" rtlCol="0">
            <a:spAutoFit/>
          </a:bodyPr>
          <a:lstStyle/>
          <a:p>
            <a:r>
              <a:rPr lang="en-US" sz="1800" dirty="0">
                <a:latin typeface="+mj-lt"/>
                <a:ea typeface="Times New Roman"/>
                <a:cs typeface="Times New Roman"/>
                <a:sym typeface="Times New Roman"/>
              </a:rPr>
              <a:t>Here is the actual scenario happened in this Customer Relationship Management System</a:t>
            </a:r>
          </a:p>
          <a:p>
            <a:endParaRPr lang="en-IN" dirty="0">
              <a:latin typeface="+mj-lt"/>
            </a:endParaRPr>
          </a:p>
        </p:txBody>
      </p:sp>
    </p:spTree>
    <p:extLst>
      <p:ext uri="{BB962C8B-B14F-4D97-AF65-F5344CB8AC3E}">
        <p14:creationId xmlns:p14="http://schemas.microsoft.com/office/powerpoint/2010/main" val="1814614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8E06D-4050-2F66-3A1E-C560E083C0BE}"/>
              </a:ext>
            </a:extLst>
          </p:cNvPr>
          <p:cNvSpPr>
            <a:spLocks noGrp="1"/>
          </p:cNvSpPr>
          <p:nvPr>
            <p:ph type="title"/>
          </p:nvPr>
        </p:nvSpPr>
        <p:spPr>
          <a:xfrm>
            <a:off x="2377025" y="700033"/>
            <a:ext cx="8911687" cy="493490"/>
          </a:xfrm>
        </p:spPr>
        <p:txBody>
          <a:bodyPr>
            <a:normAutofit/>
          </a:bodyPr>
          <a:lstStyle/>
          <a:p>
            <a:r>
              <a:rPr lang="en-US" sz="2500" dirty="0">
                <a:effectLst/>
                <a:ea typeface="Times New Roman" panose="02020603050405020304" pitchFamily="18" charset="0"/>
              </a:rPr>
              <a:t>Hardware Requirements:</a:t>
            </a:r>
            <a:endParaRPr lang="en-IN" sz="2500" dirty="0"/>
          </a:p>
        </p:txBody>
      </p:sp>
      <p:sp>
        <p:nvSpPr>
          <p:cNvPr id="3" name="Content Placeholder 2">
            <a:extLst>
              <a:ext uri="{FF2B5EF4-FFF2-40B4-BE49-F238E27FC236}">
                <a16:creationId xmlns:a16="http://schemas.microsoft.com/office/drawing/2014/main" id="{D1C8472D-8BA8-4F16-5EEB-177EB50B2F11}"/>
              </a:ext>
            </a:extLst>
          </p:cNvPr>
          <p:cNvSpPr>
            <a:spLocks noGrp="1"/>
          </p:cNvSpPr>
          <p:nvPr>
            <p:ph idx="1"/>
          </p:nvPr>
        </p:nvSpPr>
        <p:spPr>
          <a:xfrm>
            <a:off x="2377025" y="1193523"/>
            <a:ext cx="8915400" cy="1282977"/>
          </a:xfrm>
        </p:spPr>
        <p:txBody>
          <a:bodyPr/>
          <a:lstStyle/>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Processor – Multi-core processor (e.g., Intel Core i5 or higher)</a:t>
            </a:r>
            <a:endParaRPr lang="en-IN" sz="1400" dirty="0">
              <a:solidFill>
                <a:schemeClr val="tx1"/>
              </a:solidFill>
              <a:effectLst/>
              <a:latin typeface="+mj-lt"/>
              <a:ea typeface="Times New Roman" panose="02020603050405020304" pitchFamily="18" charset="0"/>
            </a:endParaRP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RAM – Minimum 4GB</a:t>
            </a:r>
            <a:endParaRPr lang="en-IN" sz="1400" dirty="0">
              <a:solidFill>
                <a:schemeClr val="tx1"/>
              </a:solidFill>
              <a:effectLst/>
              <a:latin typeface="+mj-lt"/>
              <a:ea typeface="Times New Roman" panose="02020603050405020304" pitchFamily="18" charset="0"/>
            </a:endParaRP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Storage – Solid State Drive (SSD)</a:t>
            </a:r>
            <a:endParaRPr lang="en-IN" sz="1400" dirty="0">
              <a:solidFill>
                <a:schemeClr val="tx1"/>
              </a:solidFill>
              <a:effectLst/>
              <a:latin typeface="+mj-lt"/>
              <a:ea typeface="Times New Roman" panose="02020603050405020304" pitchFamily="18" charset="0"/>
            </a:endParaRPr>
          </a:p>
          <a:p>
            <a:endParaRPr lang="en-IN" dirty="0"/>
          </a:p>
        </p:txBody>
      </p:sp>
      <p:sp>
        <p:nvSpPr>
          <p:cNvPr id="4" name="Title 1">
            <a:extLst>
              <a:ext uri="{FF2B5EF4-FFF2-40B4-BE49-F238E27FC236}">
                <a16:creationId xmlns:a16="http://schemas.microsoft.com/office/drawing/2014/main" id="{38690386-99E6-B244-8B6F-7C75234D0F56}"/>
              </a:ext>
            </a:extLst>
          </p:cNvPr>
          <p:cNvSpPr txBox="1">
            <a:spLocks/>
          </p:cNvSpPr>
          <p:nvPr/>
        </p:nvSpPr>
        <p:spPr>
          <a:xfrm>
            <a:off x="2377024" y="2476500"/>
            <a:ext cx="8911687" cy="4934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500" dirty="0">
                <a:ea typeface="Times New Roman" panose="02020603050405020304" pitchFamily="18" charset="0"/>
              </a:rPr>
              <a:t>Software Requirements:</a:t>
            </a:r>
            <a:endParaRPr lang="en-IN" sz="2500" dirty="0"/>
          </a:p>
        </p:txBody>
      </p:sp>
      <p:sp>
        <p:nvSpPr>
          <p:cNvPr id="5" name="Content Placeholder 2">
            <a:extLst>
              <a:ext uri="{FF2B5EF4-FFF2-40B4-BE49-F238E27FC236}">
                <a16:creationId xmlns:a16="http://schemas.microsoft.com/office/drawing/2014/main" id="{AA790E7D-C08C-6801-A06E-0D45034D8A75}"/>
              </a:ext>
            </a:extLst>
          </p:cNvPr>
          <p:cNvSpPr txBox="1">
            <a:spLocks/>
          </p:cNvSpPr>
          <p:nvPr/>
        </p:nvSpPr>
        <p:spPr>
          <a:xfrm>
            <a:off x="2373311" y="2969990"/>
            <a:ext cx="8915400" cy="49349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Operating</a:t>
            </a:r>
            <a:r>
              <a:rPr lang="en-US" sz="1400" spc="-10" dirty="0">
                <a:solidFill>
                  <a:schemeClr val="tx1"/>
                </a:solidFill>
                <a:effectLst/>
                <a:latin typeface="+mj-lt"/>
                <a:ea typeface="Times New Roman" panose="02020603050405020304" pitchFamily="18" charset="0"/>
              </a:rPr>
              <a:t> </a:t>
            </a:r>
            <a:r>
              <a:rPr lang="en-US" sz="1400" dirty="0">
                <a:solidFill>
                  <a:schemeClr val="tx1"/>
                </a:solidFill>
                <a:effectLst/>
                <a:latin typeface="+mj-lt"/>
                <a:ea typeface="Times New Roman" panose="02020603050405020304" pitchFamily="18" charset="0"/>
              </a:rPr>
              <a:t>system</a:t>
            </a:r>
            <a:r>
              <a:rPr lang="en-US" sz="1400" spc="-40" dirty="0">
                <a:solidFill>
                  <a:schemeClr val="tx1"/>
                </a:solidFill>
                <a:effectLst/>
                <a:latin typeface="+mj-lt"/>
                <a:ea typeface="Times New Roman" panose="02020603050405020304" pitchFamily="18" charset="0"/>
              </a:rPr>
              <a:t> </a:t>
            </a:r>
            <a:r>
              <a:rPr lang="en-US" sz="1400" dirty="0">
                <a:solidFill>
                  <a:schemeClr val="tx1"/>
                </a:solidFill>
                <a:effectLst/>
                <a:latin typeface="+mj-lt"/>
                <a:ea typeface="Times New Roman" panose="02020603050405020304" pitchFamily="18" charset="0"/>
              </a:rPr>
              <a:t>-</a:t>
            </a:r>
            <a:r>
              <a:rPr lang="en-US" sz="1400" spc="-25" dirty="0">
                <a:solidFill>
                  <a:schemeClr val="tx1"/>
                </a:solidFill>
                <a:effectLst/>
                <a:latin typeface="+mj-lt"/>
                <a:ea typeface="Times New Roman" panose="02020603050405020304" pitchFamily="18" charset="0"/>
              </a:rPr>
              <a:t> </a:t>
            </a:r>
            <a:r>
              <a:rPr lang="en-US" sz="1400" dirty="0">
                <a:solidFill>
                  <a:schemeClr val="tx1"/>
                </a:solidFill>
                <a:effectLst/>
                <a:latin typeface="+mj-lt"/>
                <a:ea typeface="Times New Roman" panose="02020603050405020304" pitchFamily="18" charset="0"/>
              </a:rPr>
              <a:t>Windows8</a:t>
            </a:r>
            <a:r>
              <a:rPr lang="en-US" sz="1400" spc="-10" dirty="0">
                <a:solidFill>
                  <a:schemeClr val="tx1"/>
                </a:solidFill>
                <a:effectLst/>
                <a:latin typeface="+mj-lt"/>
                <a:ea typeface="Times New Roman" panose="02020603050405020304" pitchFamily="18" charset="0"/>
              </a:rPr>
              <a:t> </a:t>
            </a:r>
            <a:r>
              <a:rPr lang="en-US" sz="1400" dirty="0">
                <a:solidFill>
                  <a:schemeClr val="tx1"/>
                </a:solidFill>
                <a:effectLst/>
                <a:latin typeface="+mj-lt"/>
                <a:ea typeface="Times New Roman" panose="02020603050405020304" pitchFamily="18" charset="0"/>
              </a:rPr>
              <a:t>or</a:t>
            </a:r>
            <a:r>
              <a:rPr lang="en-US" sz="1400" spc="-65" dirty="0">
                <a:solidFill>
                  <a:schemeClr val="tx1"/>
                </a:solidFill>
                <a:effectLst/>
                <a:latin typeface="+mj-lt"/>
                <a:ea typeface="Times New Roman" panose="02020603050405020304" pitchFamily="18" charset="0"/>
              </a:rPr>
              <a:t> </a:t>
            </a:r>
            <a:r>
              <a:rPr lang="en-US" sz="1400" spc="-10" dirty="0">
                <a:solidFill>
                  <a:schemeClr val="tx1"/>
                </a:solidFill>
                <a:effectLst/>
                <a:latin typeface="+mj-lt"/>
                <a:ea typeface="Times New Roman" panose="02020603050405020304" pitchFamily="18" charset="0"/>
              </a:rPr>
              <a:t>Above</a:t>
            </a:r>
            <a:endParaRPr lang="en-IN" sz="1400" dirty="0">
              <a:solidFill>
                <a:schemeClr val="tx1"/>
              </a:solidFill>
              <a:effectLst/>
              <a:latin typeface="+mj-lt"/>
              <a:ea typeface="Times New Roman" panose="02020603050405020304" pitchFamily="18" charset="0"/>
            </a:endParaRPr>
          </a:p>
          <a:p>
            <a:pPr marL="0" indent="0">
              <a:buNone/>
            </a:pPr>
            <a:endParaRPr lang="en-US" dirty="0">
              <a:solidFill>
                <a:schemeClr val="tx1"/>
              </a:solidFill>
              <a:latin typeface="Times New Roman" panose="02020603050405020304" pitchFamily="18" charset="0"/>
              <a:ea typeface="Times New Roman" panose="02020603050405020304" pitchFamily="18" charset="0"/>
            </a:endParaRPr>
          </a:p>
        </p:txBody>
      </p:sp>
      <p:sp>
        <p:nvSpPr>
          <p:cNvPr id="6" name="Title 1">
            <a:extLst>
              <a:ext uri="{FF2B5EF4-FFF2-40B4-BE49-F238E27FC236}">
                <a16:creationId xmlns:a16="http://schemas.microsoft.com/office/drawing/2014/main" id="{AA2E1F40-C410-D9D7-0533-C0887F3E22E3}"/>
              </a:ext>
            </a:extLst>
          </p:cNvPr>
          <p:cNvSpPr txBox="1">
            <a:spLocks/>
          </p:cNvSpPr>
          <p:nvPr/>
        </p:nvSpPr>
        <p:spPr>
          <a:xfrm>
            <a:off x="2373311" y="3468925"/>
            <a:ext cx="8911687" cy="4934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500" dirty="0">
                <a:effectLst/>
                <a:ea typeface="Times New Roman" panose="02020603050405020304" pitchFamily="18" charset="0"/>
              </a:rPr>
              <a:t>Development Environment</a:t>
            </a:r>
            <a:endParaRPr lang="en-IN" sz="2500" dirty="0"/>
          </a:p>
        </p:txBody>
      </p:sp>
      <p:sp>
        <p:nvSpPr>
          <p:cNvPr id="7" name="Content Placeholder 2">
            <a:extLst>
              <a:ext uri="{FF2B5EF4-FFF2-40B4-BE49-F238E27FC236}">
                <a16:creationId xmlns:a16="http://schemas.microsoft.com/office/drawing/2014/main" id="{188B4B7D-B6D1-E083-28BE-0AB258C89448}"/>
              </a:ext>
            </a:extLst>
          </p:cNvPr>
          <p:cNvSpPr txBox="1">
            <a:spLocks/>
          </p:cNvSpPr>
          <p:nvPr/>
        </p:nvSpPr>
        <p:spPr>
          <a:xfrm>
            <a:off x="2369598" y="4006221"/>
            <a:ext cx="5377402" cy="266127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React.js </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MySQL</a:t>
            </a:r>
            <a:endParaRPr lang="en-IN" sz="1400" dirty="0">
              <a:solidFill>
                <a:schemeClr val="tx1"/>
              </a:solidFill>
              <a:effectLst/>
              <a:latin typeface="+mj-lt"/>
              <a:ea typeface="Times New Roman" panose="02020603050405020304" pitchFamily="18" charset="0"/>
            </a:endParaRP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Node.js </a:t>
            </a:r>
            <a:endParaRPr lang="en-IN" sz="1400" dirty="0">
              <a:solidFill>
                <a:schemeClr val="tx1"/>
              </a:solidFill>
              <a:effectLst/>
              <a:latin typeface="+mj-lt"/>
              <a:ea typeface="Times New Roman" panose="02020603050405020304" pitchFamily="18" charset="0"/>
            </a:endParaRP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HTML, JavaScript, CSS (fundamental languages used for building frontend)</a:t>
            </a:r>
            <a:endParaRPr lang="en-IN" sz="1400" dirty="0">
              <a:solidFill>
                <a:schemeClr val="tx1"/>
              </a:solidFill>
              <a:effectLst/>
              <a:latin typeface="+mj-lt"/>
              <a:ea typeface="Times New Roman" panose="02020603050405020304" pitchFamily="18" charset="0"/>
            </a:endParaRP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Code Editor – Visual Studio Code</a:t>
            </a:r>
            <a:endParaRPr lang="en-IN" sz="1400" dirty="0">
              <a:solidFill>
                <a:schemeClr val="tx1"/>
              </a:solidFill>
              <a:effectLst/>
              <a:latin typeface="+mj-lt"/>
              <a:ea typeface="Times New Roman" panose="02020603050405020304" pitchFamily="18" charset="0"/>
            </a:endParaRPr>
          </a:p>
          <a:p>
            <a:pPr marL="0" indent="0">
              <a:buNone/>
            </a:pPr>
            <a:endParaRPr lang="en-IN" sz="1800" dirty="0">
              <a:effectLst/>
              <a:latin typeface="Times New Roman" panose="02020603050405020304" pitchFamily="18" charset="0"/>
              <a:ea typeface="Times New Roman" panose="02020603050405020304" pitchFamily="18" charset="0"/>
            </a:endParaRPr>
          </a:p>
          <a:p>
            <a:pPr>
              <a:buFont typeface="Arial" panose="020B0604020202020204" pitchFamily="34" charset="0"/>
              <a:buChar char="•"/>
            </a:pPr>
            <a:endParaRPr lang="en-IN" sz="1800" dirty="0">
              <a:solidFill>
                <a:schemeClr val="tx1"/>
              </a:solidFill>
              <a:effectLst/>
              <a:latin typeface="Times New Roman" panose="02020603050405020304" pitchFamily="18" charset="0"/>
              <a:ea typeface="Times New Roman" panose="02020603050405020304" pitchFamily="18" charset="0"/>
            </a:endParaRPr>
          </a:p>
          <a:p>
            <a:pPr marL="0" indent="0">
              <a:buNone/>
            </a:pPr>
            <a:endParaRPr lang="en-US" dirty="0">
              <a:solidFill>
                <a:schemeClr val="tx1"/>
              </a:solidFill>
              <a:latin typeface="Times New Roman" panose="02020603050405020304" pitchFamily="18" charset="0"/>
              <a:ea typeface="Times New Roman" panose="02020603050405020304" pitchFamily="18" charset="0"/>
            </a:endParaRPr>
          </a:p>
        </p:txBody>
      </p:sp>
      <p:pic>
        <p:nvPicPr>
          <p:cNvPr id="9" name="Picture 8">
            <a:extLst>
              <a:ext uri="{FF2B5EF4-FFF2-40B4-BE49-F238E27FC236}">
                <a16:creationId xmlns:a16="http://schemas.microsoft.com/office/drawing/2014/main" id="{C633B72E-4C6A-64AC-5D88-FF8AED779FBC}"/>
              </a:ext>
            </a:extLst>
          </p:cNvPr>
          <p:cNvPicPr>
            <a:picLocks noChangeAspect="1"/>
          </p:cNvPicPr>
          <p:nvPr/>
        </p:nvPicPr>
        <p:blipFill rotWithShape="1">
          <a:blip r:embed="rId2"/>
          <a:srcRect r="5000" b="11712"/>
          <a:stretch/>
        </p:blipFill>
        <p:spPr>
          <a:xfrm>
            <a:off x="7592475" y="2087166"/>
            <a:ext cx="4297485" cy="26612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2809711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EC7F12-0307-7152-899A-7696BD191D2B}"/>
              </a:ext>
            </a:extLst>
          </p:cNvPr>
          <p:cNvSpPr>
            <a:spLocks noGrp="1"/>
          </p:cNvSpPr>
          <p:nvPr>
            <p:ph idx="1"/>
          </p:nvPr>
        </p:nvSpPr>
        <p:spPr>
          <a:xfrm>
            <a:off x="2581786" y="1245743"/>
            <a:ext cx="8915400" cy="5256121"/>
          </a:xfrm>
        </p:spPr>
        <p:txBody>
          <a:bodyPr>
            <a:normAutofit/>
          </a:bodyPr>
          <a:lstStyle/>
          <a:p>
            <a:pPr marL="0" indent="0">
              <a:lnSpc>
                <a:spcPct val="150000"/>
              </a:lnSpc>
              <a:buNone/>
            </a:pPr>
            <a:r>
              <a:rPr lang="en-IN" sz="1600" b="1" dirty="0">
                <a:solidFill>
                  <a:schemeClr val="tx1"/>
                </a:solidFill>
                <a:latin typeface="+mj-lt"/>
              </a:rPr>
              <a:t>ReactJS : </a:t>
            </a:r>
            <a:r>
              <a:rPr lang="en-US" sz="1400" dirty="0">
                <a:solidFill>
                  <a:schemeClr val="tx1"/>
                </a:solidFill>
                <a:effectLst/>
                <a:latin typeface="+mj-lt"/>
                <a:ea typeface="Times New Roman" panose="02020603050405020304" pitchFamily="18" charset="0"/>
              </a:rPr>
              <a:t>ReactJS is a JavaScript library primarily used for building user interfaces (UIs) and single page web applications. ReactJS allows developers to create reusable UI components and efficiently manage the state of their applications.</a:t>
            </a:r>
            <a:endParaRPr lang="en-IN" sz="1400" dirty="0">
              <a:solidFill>
                <a:schemeClr val="tx1"/>
              </a:solidFill>
              <a:effectLst/>
              <a:latin typeface="+mj-lt"/>
              <a:ea typeface="Times New Roman" panose="02020603050405020304" pitchFamily="18" charset="0"/>
            </a:endParaRPr>
          </a:p>
          <a:p>
            <a:pPr marL="0" indent="0">
              <a:buNone/>
            </a:pPr>
            <a:r>
              <a:rPr lang="en-IN" sz="1600" b="1" dirty="0">
                <a:solidFill>
                  <a:schemeClr val="tx1"/>
                </a:solidFill>
              </a:rPr>
              <a:t>Features of react:</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Component-Based Architecture</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Virtual DOM</a:t>
            </a:r>
            <a:endParaRPr lang="en-US" sz="1400" dirty="0">
              <a:solidFill>
                <a:schemeClr val="tx1"/>
              </a:solidFill>
              <a:latin typeface="+mj-lt"/>
              <a:ea typeface="Times New Roman" panose="02020603050405020304" pitchFamily="18" charset="0"/>
            </a:endParaRP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JSX (JavaScript XML)</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Unidirectional Data Flow</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React Router</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React Hooks</a:t>
            </a:r>
          </a:p>
          <a:p>
            <a:pPr marL="0" indent="0">
              <a:buNone/>
            </a:pPr>
            <a:r>
              <a:rPr lang="en-US" sz="1600" b="1" dirty="0">
                <a:solidFill>
                  <a:schemeClr val="tx1"/>
                </a:solidFill>
                <a:effectLst/>
                <a:latin typeface="+mj-lt"/>
                <a:ea typeface="Times New Roman" panose="02020603050405020304" pitchFamily="18" charset="0"/>
              </a:rPr>
              <a:t>fundamental languages used for building frontend:</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HTML (Hypertext Markup Language)</a:t>
            </a: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JavaScript</a:t>
            </a:r>
            <a:endParaRPr lang="en-US" sz="1400" dirty="0">
              <a:solidFill>
                <a:schemeClr val="tx1"/>
              </a:solidFill>
              <a:latin typeface="+mj-lt"/>
              <a:ea typeface="Times New Roman" panose="02020603050405020304" pitchFamily="18" charset="0"/>
            </a:endParaRPr>
          </a:p>
          <a:p>
            <a:pPr>
              <a:buFont typeface="Arial" panose="020B0604020202020204" pitchFamily="34" charset="0"/>
              <a:buChar char="•"/>
            </a:pPr>
            <a:r>
              <a:rPr lang="en-US" sz="1400" dirty="0">
                <a:solidFill>
                  <a:schemeClr val="tx1"/>
                </a:solidFill>
                <a:effectLst/>
                <a:latin typeface="+mj-lt"/>
                <a:ea typeface="Times New Roman" panose="02020603050405020304" pitchFamily="18" charset="0"/>
              </a:rPr>
              <a:t>CSS (Cascading Style Sheets)</a:t>
            </a:r>
          </a:p>
          <a:p>
            <a:pPr>
              <a:buFont typeface="Arial" panose="020B0604020202020204" pitchFamily="34" charset="0"/>
              <a:buChar char="•"/>
            </a:pPr>
            <a:endParaRPr lang="en-IN" dirty="0"/>
          </a:p>
        </p:txBody>
      </p:sp>
      <p:sp>
        <p:nvSpPr>
          <p:cNvPr id="4" name="Title 1">
            <a:extLst>
              <a:ext uri="{FF2B5EF4-FFF2-40B4-BE49-F238E27FC236}">
                <a16:creationId xmlns:a16="http://schemas.microsoft.com/office/drawing/2014/main" id="{3FF74930-48A0-806D-2002-48E91BEF2824}"/>
              </a:ext>
            </a:extLst>
          </p:cNvPr>
          <p:cNvSpPr txBox="1">
            <a:spLocks/>
          </p:cNvSpPr>
          <p:nvPr/>
        </p:nvSpPr>
        <p:spPr>
          <a:xfrm>
            <a:off x="2585499" y="742462"/>
            <a:ext cx="8911687" cy="426279"/>
          </a:xfrm>
          <a:prstGeom prst="rect">
            <a:avLst/>
          </a:prstGeom>
        </p:spPr>
        <p:txBody>
          <a:bodyPr vert="horz" lIns="91440" tIns="45720" rIns="91440" bIns="45720" rtlCol="0" anchor="t">
            <a:normAutofit fontScale="92500" lnSpcReduction="10000"/>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2500" dirty="0"/>
              <a:t>Frontend technologies</a:t>
            </a:r>
          </a:p>
        </p:txBody>
      </p:sp>
      <p:pic>
        <p:nvPicPr>
          <p:cNvPr id="6" name="Picture 5">
            <a:extLst>
              <a:ext uri="{FF2B5EF4-FFF2-40B4-BE49-F238E27FC236}">
                <a16:creationId xmlns:a16="http://schemas.microsoft.com/office/drawing/2014/main" id="{D2EF997E-AB75-8617-88E6-B1AA1E243A8F}"/>
              </a:ext>
            </a:extLst>
          </p:cNvPr>
          <p:cNvPicPr>
            <a:picLocks noChangeAspect="1"/>
          </p:cNvPicPr>
          <p:nvPr/>
        </p:nvPicPr>
        <p:blipFill>
          <a:blip r:embed="rId2"/>
          <a:stretch>
            <a:fillRect/>
          </a:stretch>
        </p:blipFill>
        <p:spPr>
          <a:xfrm>
            <a:off x="7717908" y="2482453"/>
            <a:ext cx="3365500" cy="189309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619888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FF74930-48A0-806D-2002-48E91BEF2824}"/>
              </a:ext>
            </a:extLst>
          </p:cNvPr>
          <p:cNvSpPr txBox="1">
            <a:spLocks/>
          </p:cNvSpPr>
          <p:nvPr/>
        </p:nvSpPr>
        <p:spPr>
          <a:xfrm>
            <a:off x="2585498" y="598710"/>
            <a:ext cx="8911687" cy="7220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2500" dirty="0"/>
              <a:t>Backend technologies</a:t>
            </a:r>
          </a:p>
        </p:txBody>
      </p:sp>
      <p:sp>
        <p:nvSpPr>
          <p:cNvPr id="5" name="Content Placeholder 2">
            <a:extLst>
              <a:ext uri="{FF2B5EF4-FFF2-40B4-BE49-F238E27FC236}">
                <a16:creationId xmlns:a16="http://schemas.microsoft.com/office/drawing/2014/main" id="{74B12C09-3E9D-145D-3D41-F38DE5C26AB2}"/>
              </a:ext>
            </a:extLst>
          </p:cNvPr>
          <p:cNvSpPr txBox="1">
            <a:spLocks/>
          </p:cNvSpPr>
          <p:nvPr/>
        </p:nvSpPr>
        <p:spPr>
          <a:xfrm>
            <a:off x="2585498" y="959755"/>
            <a:ext cx="8915400" cy="355842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nSpc>
                <a:spcPct val="150000"/>
              </a:lnSpc>
              <a:buFont typeface="Wingdings 3" charset="2"/>
              <a:buNone/>
            </a:pPr>
            <a:r>
              <a:rPr lang="en-IN" sz="1600" b="1" dirty="0">
                <a:solidFill>
                  <a:schemeClr val="tx1"/>
                </a:solidFill>
                <a:latin typeface="+mj-lt"/>
              </a:rPr>
              <a:t>Node.js: </a:t>
            </a:r>
            <a:r>
              <a:rPr lang="en-US" sz="1400" dirty="0">
                <a:solidFill>
                  <a:schemeClr val="tx1"/>
                </a:solidFill>
                <a:latin typeface="+mj-lt"/>
                <a:ea typeface="Times New Roman" panose="02020603050405020304" pitchFamily="18" charset="0"/>
              </a:rPr>
              <a:t>Node.js is a powerful open-source, cross-platform JavaScript runtime environment that executes JavaScript code outside of a web browser. It is built on Chrome's V8 JavaScript engine and was initially developed by Ryan Dahl in 2009. </a:t>
            </a:r>
            <a:endParaRPr lang="en-IN" sz="1400" dirty="0">
              <a:solidFill>
                <a:schemeClr val="tx1"/>
              </a:solidFill>
              <a:latin typeface="+mj-lt"/>
              <a:ea typeface="Times New Roman" panose="02020603050405020304" pitchFamily="18" charset="0"/>
            </a:endParaRPr>
          </a:p>
          <a:p>
            <a:pPr marL="0" indent="0">
              <a:buFont typeface="Wingdings 3" charset="2"/>
              <a:buNone/>
            </a:pPr>
            <a:r>
              <a:rPr lang="en-IN" sz="1600" b="1" dirty="0">
                <a:solidFill>
                  <a:schemeClr val="tx1"/>
                </a:solidFill>
              </a:rPr>
              <a:t>Features of Node.js:</a:t>
            </a:r>
          </a:p>
          <a:p>
            <a:pPr>
              <a:buFont typeface="Arial" panose="020B0604020202020204" pitchFamily="34" charset="0"/>
              <a:buChar char="•"/>
            </a:pPr>
            <a:r>
              <a:rPr lang="en-US" sz="1400" dirty="0">
                <a:solidFill>
                  <a:schemeClr val="tx1"/>
                </a:solidFill>
                <a:latin typeface="+mj-lt"/>
                <a:ea typeface="Times New Roman" panose="02020603050405020304" pitchFamily="18" charset="0"/>
              </a:rPr>
              <a:t>JavaScript Runtime Environment</a:t>
            </a:r>
          </a:p>
          <a:p>
            <a:pPr>
              <a:buFont typeface="Arial" panose="020B0604020202020204" pitchFamily="34" charset="0"/>
              <a:buChar char="•"/>
            </a:pPr>
            <a:r>
              <a:rPr lang="en-US" sz="1400" dirty="0">
                <a:solidFill>
                  <a:schemeClr val="tx1"/>
                </a:solidFill>
                <a:latin typeface="+mj-lt"/>
                <a:ea typeface="Times New Roman" panose="02020603050405020304" pitchFamily="18" charset="0"/>
              </a:rPr>
              <a:t>Asynchronous and Event-Driven</a:t>
            </a:r>
          </a:p>
          <a:p>
            <a:pPr>
              <a:lnSpc>
                <a:spcPct val="150000"/>
              </a:lnSpc>
              <a:buFont typeface="Arial" panose="020B0604020202020204" pitchFamily="34" charset="0"/>
              <a:buChar char="•"/>
            </a:pPr>
            <a:r>
              <a:rPr lang="en-US" sz="1400" dirty="0">
                <a:solidFill>
                  <a:schemeClr val="tx1"/>
                </a:solidFill>
                <a:latin typeface="+mj-lt"/>
                <a:ea typeface="Times New Roman" panose="02020603050405020304" pitchFamily="18" charset="0"/>
              </a:rPr>
              <a:t>NPM (Node Package Manager):</a:t>
            </a:r>
          </a:p>
          <a:p>
            <a:pPr>
              <a:lnSpc>
                <a:spcPct val="150000"/>
              </a:lnSpc>
              <a:buFont typeface="Arial" panose="020B0604020202020204" pitchFamily="34" charset="0"/>
              <a:buChar char="•"/>
            </a:pPr>
            <a:r>
              <a:rPr lang="en-US" sz="1400" dirty="0">
                <a:solidFill>
                  <a:schemeClr val="tx1"/>
                </a:solidFill>
                <a:latin typeface="+mj-lt"/>
                <a:ea typeface="Times New Roman" panose="02020603050405020304" pitchFamily="18" charset="0"/>
              </a:rPr>
              <a:t>Server-Side Web Development</a:t>
            </a:r>
          </a:p>
          <a:p>
            <a:pPr>
              <a:lnSpc>
                <a:spcPct val="150000"/>
              </a:lnSpc>
              <a:buFont typeface="Arial" panose="020B0604020202020204" pitchFamily="34" charset="0"/>
              <a:buChar char="•"/>
            </a:pPr>
            <a:r>
              <a:rPr lang="en-US" sz="1400" dirty="0">
                <a:solidFill>
                  <a:schemeClr val="tx1"/>
                </a:solidFill>
                <a:latin typeface="+mj-lt"/>
                <a:ea typeface="Times New Roman" panose="02020603050405020304" pitchFamily="18" charset="0"/>
              </a:rPr>
              <a:t>Built-in HTTP Module</a:t>
            </a:r>
          </a:p>
        </p:txBody>
      </p:sp>
    </p:spTree>
    <p:extLst>
      <p:ext uri="{BB962C8B-B14F-4D97-AF65-F5344CB8AC3E}">
        <p14:creationId xmlns:p14="http://schemas.microsoft.com/office/powerpoint/2010/main" val="275705445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1234</TotalTime>
  <Words>1211</Words>
  <Application>Microsoft Office PowerPoint</Application>
  <PresentationFormat>Widescreen</PresentationFormat>
  <Paragraphs>121</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Century Gothic</vt:lpstr>
      <vt:lpstr>Times New Roman</vt:lpstr>
      <vt:lpstr>Wingdings</vt:lpstr>
      <vt:lpstr>Wingdings 3</vt:lpstr>
      <vt:lpstr>Wisp</vt:lpstr>
      <vt:lpstr>CUSTOMER RELATIONSHIP MANAGAMENT SYSTEM</vt:lpstr>
      <vt:lpstr>WHY CRM ?</vt:lpstr>
      <vt:lpstr>Existing CRM</vt:lpstr>
      <vt:lpstr>Feasibility Study</vt:lpstr>
      <vt:lpstr>Economic Feasibility</vt:lpstr>
      <vt:lpstr>Overview of CRM</vt:lpstr>
      <vt:lpstr>Hardware Requirements:</vt:lpstr>
      <vt:lpstr>PowerPoint Presentation</vt:lpstr>
      <vt:lpstr>PowerPoint Presentation</vt:lpstr>
      <vt:lpstr>PowerPoint Presentation</vt:lpstr>
      <vt:lpstr>PowerPoint Presentation</vt:lpstr>
      <vt:lpstr>CRM FLOWCHART</vt:lpstr>
      <vt:lpstr>Sequence Diagram for Admin</vt:lpstr>
      <vt:lpstr>Sequence Diagram for Customer</vt:lpstr>
      <vt:lpstr>Output</vt:lpstr>
      <vt:lpstr>PowerPoint Presentation</vt:lpstr>
      <vt:lpstr>Conclusion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RELATION MANAGAMENT SYSTEM</dc:title>
  <dc:creator>21N85A6705 .</dc:creator>
  <cp:lastModifiedBy>21N85A6705 .</cp:lastModifiedBy>
  <cp:revision>8</cp:revision>
  <dcterms:created xsi:type="dcterms:W3CDTF">2024-04-16T17:44:06Z</dcterms:created>
  <dcterms:modified xsi:type="dcterms:W3CDTF">2024-04-20T05:17:30Z</dcterms:modified>
</cp:coreProperties>
</file>

<file path=docProps/thumbnail.jpeg>
</file>